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5"/>
  </p:notesMasterIdLst>
  <p:sldIdLst>
    <p:sldId id="310" r:id="rId2"/>
    <p:sldId id="279" r:id="rId3"/>
    <p:sldId id="258" r:id="rId4"/>
    <p:sldId id="275" r:id="rId5"/>
    <p:sldId id="292" r:id="rId6"/>
    <p:sldId id="293" r:id="rId7"/>
    <p:sldId id="309" r:id="rId8"/>
    <p:sldId id="294" r:id="rId9"/>
    <p:sldId id="297" r:id="rId10"/>
    <p:sldId id="302" r:id="rId11"/>
    <p:sldId id="300" r:id="rId12"/>
    <p:sldId id="299" r:id="rId13"/>
    <p:sldId id="295" r:id="rId14"/>
    <p:sldId id="301" r:id="rId15"/>
    <p:sldId id="274" r:id="rId16"/>
    <p:sldId id="305" r:id="rId17"/>
    <p:sldId id="306" r:id="rId18"/>
    <p:sldId id="307" r:id="rId19"/>
    <p:sldId id="311" r:id="rId20"/>
    <p:sldId id="312" r:id="rId21"/>
    <p:sldId id="317" r:id="rId22"/>
    <p:sldId id="318" r:id="rId23"/>
    <p:sldId id="319"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56" autoAdjust="0"/>
    <p:restoredTop sz="94660"/>
  </p:normalViewPr>
  <p:slideViewPr>
    <p:cSldViewPr>
      <p:cViewPr varScale="1">
        <p:scale>
          <a:sx n="88" d="100"/>
          <a:sy n="88" d="100"/>
        </p:scale>
        <p:origin x="-8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EBA80-6DEC-4DBD-B355-E2CA19D7CBB8}" type="datetimeFigureOut">
              <a:rPr lang="en-US" smtClean="0"/>
              <a:pPr/>
              <a:t>6/1/2015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C7A6EC-6D73-4487-B374-6ED9431DAA5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204" name="Rectangle 4"/>
          <p:cNvSpPr>
            <a:spLocks noGrp="1" noChangeArrowheads="1"/>
          </p:cNvSpPr>
          <p:nvPr>
            <p:ph type="dt" sz="quarter" idx="2"/>
          </p:nvPr>
        </p:nvSpPr>
        <p:spPr/>
        <p:txBody>
          <a:bodyPr/>
          <a:lstStyle>
            <a:lvl1pPr>
              <a:defRPr/>
            </a:lvl1pPr>
          </a:lstStyle>
          <a:p>
            <a:endParaRPr lang="en-US" dirty="0"/>
          </a:p>
        </p:txBody>
      </p:sp>
      <p:sp>
        <p:nvSpPr>
          <p:cNvPr id="51205" name="Rectangle 5"/>
          <p:cNvSpPr>
            <a:spLocks noGrp="1" noChangeArrowheads="1"/>
          </p:cNvSpPr>
          <p:nvPr>
            <p:ph type="ftr" sz="quarter" idx="3"/>
          </p:nvPr>
        </p:nvSpPr>
        <p:spPr/>
        <p:txBody>
          <a:bodyPr/>
          <a:lstStyle>
            <a:lvl1pPr>
              <a:defRPr/>
            </a:lvl1pPr>
          </a:lstStyle>
          <a:p>
            <a:endParaRPr lang="en-US" dirty="0"/>
          </a:p>
        </p:txBody>
      </p:sp>
      <p:sp>
        <p:nvSpPr>
          <p:cNvPr id="51206" name="Rectangle 6"/>
          <p:cNvSpPr>
            <a:spLocks noGrp="1" noChangeArrowheads="1"/>
          </p:cNvSpPr>
          <p:nvPr>
            <p:ph type="sldNum" sz="quarter" idx="4"/>
          </p:nvPr>
        </p:nvSpPr>
        <p:spPr/>
        <p:txBody>
          <a:bodyPr/>
          <a:lstStyle>
            <a:lvl1pPr>
              <a:defRPr/>
            </a:lvl1pPr>
          </a:lstStyle>
          <a:p>
            <a:fld id="{63C7A01C-3200-4A35-A2B9-7E0DBE61604B}"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BCDA333-B5B6-44E2-8BE5-8E968D3AACC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4B69DAB-9B9F-40A4-9EE9-07EE64F16178}"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A1C8F27-812B-4D7D-9306-AAB6B4FB687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A867868-4B0D-4865-9814-4BCBFAABC85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B89CB2B-7EAB-4240-976F-47B3B22BBD26}"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06B8E43-F199-4EDF-9095-C8499316B53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11F5F842-DA10-45B1-9821-DF111DF14B61}"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AD87A0FF-82B2-4F8B-80FA-9AB7AFAC9F80}"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14869595-C43E-4D04-B14E-DF69F76BD86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AC48AAE-4B51-453D-8FA3-B973E6A3DE5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5DE8703-BB9A-417F-A10C-060D36D531B9}"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pitchFamily="34" charset="0"/>
              </a:defRPr>
            </a:lvl1pPr>
          </a:lstStyle>
          <a:p>
            <a:endParaRPr lang="en-US" dirty="0"/>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latin typeface="Arial" pitchFamily="34" charset="0"/>
              </a:defRPr>
            </a:lvl1pPr>
          </a:lstStyle>
          <a:p>
            <a:endParaRPr lang="en-US" dirty="0"/>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FFFFFF"/>
                  </a:outerShdw>
                </a:effectLst>
                <a:latin typeface="Arial" pitchFamily="34" charset="0"/>
              </a:defRPr>
            </a:lvl1pPr>
          </a:lstStyle>
          <a:p>
            <a:fld id="{A9774913-BD9A-49B4-A99E-C93DE97C6567}"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03784"/>
          </a:xfrm>
        </p:spPr>
        <p:txBody>
          <a:bodyPr/>
          <a:lstStyle/>
          <a:p>
            <a:r>
              <a:rPr lang="en-GB" sz="4800" dirty="0" smtClean="0">
                <a:solidFill>
                  <a:srgbClr val="7030A0"/>
                </a:solidFill>
                <a:latin typeface="Comic Sans MS" pitchFamily="66" charset="0"/>
              </a:rPr>
              <a:t>Colgan Creek Restoration</a:t>
            </a:r>
            <a:endParaRPr lang="en-US" sz="4800" dirty="0">
              <a:solidFill>
                <a:srgbClr val="7030A0"/>
              </a:solidFill>
            </a:endParaRPr>
          </a:p>
        </p:txBody>
      </p:sp>
      <p:sp>
        <p:nvSpPr>
          <p:cNvPr id="3" name="Content Placeholder 2"/>
          <p:cNvSpPr>
            <a:spLocks noGrp="1"/>
          </p:cNvSpPr>
          <p:nvPr>
            <p:ph idx="1"/>
          </p:nvPr>
        </p:nvSpPr>
        <p:spPr>
          <a:xfrm>
            <a:off x="457200" y="1268760"/>
            <a:ext cx="8229600" cy="5400600"/>
          </a:xfrm>
        </p:spPr>
        <p:txBody>
          <a:bodyPr/>
          <a:lstStyle/>
          <a:p>
            <a:pPr>
              <a:buNone/>
            </a:pPr>
            <a:r>
              <a:rPr lang="en-US" sz="2400" dirty="0" smtClean="0">
                <a:effectLst/>
              </a:rPr>
              <a:t>Long ago, Colgan Creek flowed freely, unrestricted by man-made channels.  When Santa Rosa was a growing city, people made the </a:t>
            </a:r>
            <a:r>
              <a:rPr lang="en-US" sz="2400" dirty="0" smtClean="0">
                <a:effectLst/>
              </a:rPr>
              <a:t>stream sections </a:t>
            </a:r>
            <a:r>
              <a:rPr lang="en-US" sz="2400" dirty="0" smtClean="0">
                <a:effectLst/>
              </a:rPr>
              <a:t>straight and took away the historic floodplain. </a:t>
            </a:r>
          </a:p>
          <a:p>
            <a:pPr>
              <a:buNone/>
            </a:pPr>
            <a:r>
              <a:rPr lang="en-US" sz="2400" dirty="0" smtClean="0">
                <a:effectLst/>
              </a:rPr>
              <a:t> </a:t>
            </a:r>
          </a:p>
          <a:p>
            <a:pPr>
              <a:buNone/>
            </a:pPr>
            <a:r>
              <a:rPr lang="en-US" sz="2400" dirty="0" smtClean="0">
                <a:effectLst/>
              </a:rPr>
              <a:t>In the summer of 2014, people worked to make a section of Colgan Creek more like the natural stream it used to be.  This is called stream restoration.   </a:t>
            </a:r>
          </a:p>
          <a:p>
            <a:pPr>
              <a:buNone/>
            </a:pPr>
            <a:endParaRPr lang="en-US" sz="2400" dirty="0" smtClean="0">
              <a:effectLst/>
            </a:endParaRPr>
          </a:p>
          <a:p>
            <a:pPr>
              <a:buNone/>
            </a:pPr>
            <a:r>
              <a:rPr lang="en-US" sz="2400" dirty="0" smtClean="0">
                <a:effectLst/>
              </a:rPr>
              <a:t>The results can be seen already. The once-straight channel now curves. There is a sloping floodplain next to the stream, and young, native plants growing alongside the stream.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899592" y="5877272"/>
            <a:ext cx="7704856" cy="653950"/>
          </a:xfrm>
        </p:spPr>
        <p:txBody>
          <a:bodyPr/>
          <a:lstStyle/>
          <a:p>
            <a:r>
              <a:rPr lang="en-US" sz="2000" dirty="0" smtClean="0">
                <a:latin typeface="Comic Sans MS" pitchFamily="66" charset="0"/>
              </a:rPr>
              <a:t>Widening the channel and sloping the bank. </a:t>
            </a:r>
            <a:endParaRPr lang="en-US" sz="2000" dirty="0">
              <a:latin typeface="Comic Sans MS" pitchFamily="66" charset="0"/>
            </a:endParaRPr>
          </a:p>
        </p:txBody>
      </p:sp>
      <p:pic>
        <p:nvPicPr>
          <p:cNvPr id="5" name="Picture Placeholder 4" descr="construction widening channel reshape banks.jpg"/>
          <p:cNvPicPr>
            <a:picLocks noGrp="1" noChangeAspect="1"/>
          </p:cNvPicPr>
          <p:nvPr>
            <p:ph type="pic" idx="1"/>
          </p:nvPr>
        </p:nvPicPr>
        <p:blipFill>
          <a:blip r:embed="rId2" cstate="print"/>
          <a:srcRect/>
          <a:stretch>
            <a:fillRect/>
          </a:stretch>
        </p:blipFill>
        <p:spPr>
          <a:xfrm>
            <a:off x="899592" y="260648"/>
            <a:ext cx="7315200" cy="5486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107504" y="6093296"/>
            <a:ext cx="9036496" cy="653950"/>
          </a:xfrm>
        </p:spPr>
        <p:txBody>
          <a:bodyPr/>
          <a:lstStyle/>
          <a:p>
            <a:r>
              <a:rPr lang="en-US" sz="2000" dirty="0" smtClean="0">
                <a:effectLst/>
                <a:latin typeface="Comic Sans MS" pitchFamily="66" charset="0"/>
              </a:rPr>
              <a:t>A blanket made of natural fibers covers the bare soil, to reduce erosion. </a:t>
            </a:r>
            <a:endParaRPr lang="en-US" sz="2000" dirty="0">
              <a:effectLst/>
              <a:latin typeface="Comic Sans MS" pitchFamily="66" charset="0"/>
            </a:endParaRPr>
          </a:p>
        </p:txBody>
      </p:sp>
      <p:pic>
        <p:nvPicPr>
          <p:cNvPr id="5" name="Picture Placeholder 4" descr="construction reshaped and matting.jpg"/>
          <p:cNvPicPr>
            <a:picLocks noGrp="1" noChangeAspect="1"/>
          </p:cNvPicPr>
          <p:nvPr>
            <p:ph type="pic" idx="1"/>
          </p:nvPr>
        </p:nvPicPr>
        <p:blipFill>
          <a:blip r:embed="rId2" cstate="print"/>
          <a:srcRect/>
          <a:stretch>
            <a:fillRect/>
          </a:stretch>
        </p:blipFill>
        <p:spPr>
          <a:xfrm>
            <a:off x="539552" y="116632"/>
            <a:ext cx="7920880" cy="594066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467544" y="5877272"/>
            <a:ext cx="8208912" cy="792088"/>
          </a:xfrm>
        </p:spPr>
        <p:txBody>
          <a:bodyPr/>
          <a:lstStyle/>
          <a:p>
            <a:r>
              <a:rPr lang="en-US" sz="2000" dirty="0" smtClean="0">
                <a:effectLst/>
                <a:latin typeface="Comic Sans MS" pitchFamily="66" charset="0"/>
              </a:rPr>
              <a:t>New boulders along the stream bank will help deflect the water and decrease erosion. </a:t>
            </a:r>
            <a:endParaRPr lang="en-US" sz="2000" dirty="0">
              <a:effectLst/>
              <a:latin typeface="Comic Sans MS" pitchFamily="66" charset="0"/>
            </a:endParaRPr>
          </a:p>
        </p:txBody>
      </p:sp>
      <p:pic>
        <p:nvPicPr>
          <p:cNvPr id="5" name="Picture Placeholder 4" descr="construction new bolders.jpg"/>
          <p:cNvPicPr>
            <a:picLocks noGrp="1" noChangeAspect="1"/>
          </p:cNvPicPr>
          <p:nvPr>
            <p:ph type="pic" idx="1"/>
          </p:nvPr>
        </p:nvPicPr>
        <p:blipFill>
          <a:blip r:embed="rId2" cstate="print"/>
          <a:srcRect t="21875" b="21875"/>
          <a:stretch>
            <a:fillRect/>
          </a:stretch>
        </p:blipFill>
        <p:spPr>
          <a:xfrm>
            <a:off x="611560" y="188640"/>
            <a:ext cx="7560840" cy="567063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179512" y="5805264"/>
            <a:ext cx="8784976" cy="792088"/>
          </a:xfrm>
        </p:spPr>
        <p:txBody>
          <a:bodyPr/>
          <a:lstStyle/>
          <a:p>
            <a:r>
              <a:rPr lang="en-US" sz="2000" dirty="0" smtClean="0">
                <a:effectLst/>
                <a:latin typeface="Comic Sans MS" pitchFamily="66" charset="0"/>
              </a:rPr>
              <a:t>This is the creek at the place where it goes under Bellevue Avenue.  Elsie Allen High School is to the left.  The next photo is a close-up of this site.</a:t>
            </a:r>
            <a:endParaRPr lang="en-US" sz="2000" dirty="0">
              <a:effectLst/>
              <a:latin typeface="Comic Sans MS" pitchFamily="66" charset="0"/>
            </a:endParaRPr>
          </a:p>
        </p:txBody>
      </p:sp>
      <p:pic>
        <p:nvPicPr>
          <p:cNvPr id="5" name="Picture Placeholder 4" descr="Ask Brian service road that was removed.jpg"/>
          <p:cNvPicPr>
            <a:picLocks noGrp="1" noChangeAspect="1"/>
          </p:cNvPicPr>
          <p:nvPr>
            <p:ph type="pic" idx="1"/>
          </p:nvPr>
        </p:nvPicPr>
        <p:blipFill>
          <a:blip r:embed="rId2" cstate="print"/>
          <a:srcRect/>
          <a:stretch>
            <a:fillRect/>
          </a:stretch>
        </p:blipFill>
        <p:spPr>
          <a:xfrm>
            <a:off x="683568" y="116632"/>
            <a:ext cx="7560840" cy="567063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323528" y="5733256"/>
            <a:ext cx="8208912" cy="1124744"/>
          </a:xfrm>
        </p:spPr>
        <p:txBody>
          <a:bodyPr/>
          <a:lstStyle/>
          <a:p>
            <a:r>
              <a:rPr lang="en-US" sz="2000" dirty="0" smtClean="0">
                <a:effectLst/>
                <a:latin typeface="Comic Sans MS" pitchFamily="66" charset="0"/>
              </a:rPr>
              <a:t>Reshaped channel at Bellevue.  Notice the fiber netting placed over the bare streambank.  This will help reduce erosion until the plants grow. The boulders will armor the bank. </a:t>
            </a:r>
            <a:endParaRPr lang="en-US" sz="2000" dirty="0">
              <a:effectLst/>
              <a:latin typeface="Comic Sans MS" pitchFamily="66" charset="0"/>
            </a:endParaRPr>
          </a:p>
        </p:txBody>
      </p:sp>
      <p:pic>
        <p:nvPicPr>
          <p:cNvPr id="6" name="Picture Placeholder 5" descr="construction reshaped channel by HS.jpg"/>
          <p:cNvPicPr>
            <a:picLocks noGrp="1" noChangeAspect="1"/>
          </p:cNvPicPr>
          <p:nvPr>
            <p:ph type="pic" idx="1"/>
          </p:nvPr>
        </p:nvPicPr>
        <p:blipFill>
          <a:blip r:embed="rId2" cstate="print"/>
          <a:srcRect/>
          <a:stretch>
            <a:fillRect/>
          </a:stretch>
        </p:blipFill>
        <p:spPr>
          <a:xfrm>
            <a:off x="827584" y="188640"/>
            <a:ext cx="7296811" cy="547260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Grp="1" noChangeArrowheads="1"/>
          </p:cNvSpPr>
          <p:nvPr>
            <p:ph type="body" sz="half" idx="1"/>
          </p:nvPr>
        </p:nvSpPr>
        <p:spPr>
          <a:xfrm>
            <a:off x="179388" y="1124744"/>
            <a:ext cx="8497068" cy="5616623"/>
          </a:xfrm>
        </p:spPr>
        <p:txBody>
          <a:bodyPr/>
          <a:lstStyle/>
          <a:p>
            <a:pPr>
              <a:buFont typeface="Wingdings" pitchFamily="2" charset="2"/>
              <a:buNone/>
            </a:pPr>
            <a:r>
              <a:rPr lang="en-GB" sz="2800" dirty="0">
                <a:solidFill>
                  <a:schemeClr val="folHlink"/>
                </a:solidFill>
                <a:effectLst>
                  <a:outerShdw blurRad="38100" dist="38100" dir="2700000" algn="tl">
                    <a:srgbClr val="000000"/>
                  </a:outerShdw>
                </a:effectLst>
                <a:latin typeface="Comic Sans MS" pitchFamily="66" charset="0"/>
              </a:rPr>
              <a:t>   </a:t>
            </a:r>
            <a:endParaRPr lang="en-US" sz="2800" dirty="0">
              <a:solidFill>
                <a:schemeClr val="folHlink"/>
              </a:solidFill>
              <a:effectLst>
                <a:outerShdw blurRad="38100" dist="38100" dir="2700000" algn="tl">
                  <a:srgbClr val="000000"/>
                </a:outerShdw>
              </a:effectLst>
              <a:latin typeface="Comic Sans MS" pitchFamily="66" charset="0"/>
            </a:endParaRPr>
          </a:p>
        </p:txBody>
      </p:sp>
      <p:pic>
        <p:nvPicPr>
          <p:cNvPr id="6" name="Picture 2" descr="C:\Documents and Settings\Diane Higgins\Desktop\Colgan Ck\colgan curriculum\power points\Colgan Creek sections photos\Willow Spriging above Bellevue.jpg"/>
          <p:cNvPicPr>
            <a:picLocks noGrp="1" noChangeAspect="1" noChangeArrowheads="1"/>
          </p:cNvPicPr>
          <p:nvPr>
            <p:ph sz="quarter" idx="3"/>
          </p:nvPr>
        </p:nvPicPr>
        <p:blipFill>
          <a:blip r:embed="rId2" cstate="print"/>
          <a:srcRect/>
          <a:stretch>
            <a:fillRect/>
          </a:stretch>
        </p:blipFill>
        <p:spPr bwMode="auto">
          <a:xfrm>
            <a:off x="683568" y="1052736"/>
            <a:ext cx="7420429" cy="5565322"/>
          </a:xfrm>
          <a:prstGeom prst="rect">
            <a:avLst/>
          </a:prstGeom>
          <a:noFill/>
        </p:spPr>
      </p:pic>
      <p:sp>
        <p:nvSpPr>
          <p:cNvPr id="7" name="TextBox 6"/>
          <p:cNvSpPr txBox="1"/>
          <p:nvPr/>
        </p:nvSpPr>
        <p:spPr>
          <a:xfrm>
            <a:off x="467544" y="0"/>
            <a:ext cx="8280920" cy="1015663"/>
          </a:xfrm>
          <a:prstGeom prst="rect">
            <a:avLst/>
          </a:prstGeom>
          <a:noFill/>
        </p:spPr>
        <p:txBody>
          <a:bodyPr wrap="square" rtlCol="0">
            <a:spAutoFit/>
          </a:bodyPr>
          <a:lstStyle/>
          <a:p>
            <a:r>
              <a:rPr lang="en-US" sz="2000" dirty="0" smtClean="0">
                <a:latin typeface="Comic Sans MS" pitchFamily="66" charset="0"/>
              </a:rPr>
              <a:t>Willow starts were planted right away, and they are already beginning to grow.  Red flags mark the spots where other plants are taking root. </a:t>
            </a:r>
            <a:endParaRPr lang="en-US" sz="20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 calcmode="lin" valueType="num">
                                      <p:cBhvr additive="base">
                                        <p:cTn id="7" dur="500" fill="hold"/>
                                        <p:tgtEl>
                                          <p:spTgt spid="163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467544" y="5511354"/>
            <a:ext cx="8496944" cy="1302022"/>
          </a:xfrm>
        </p:spPr>
        <p:txBody>
          <a:bodyPr/>
          <a:lstStyle/>
          <a:p>
            <a:r>
              <a:rPr lang="en-US" sz="2000" dirty="0" smtClean="0">
                <a:latin typeface="Comic Sans MS" pitchFamily="66" charset="0"/>
              </a:rPr>
              <a:t>This is looking downstream from Dutton Meadow, six months after the restoration work. The channel is wider and connected to the flood plain, to the right. Logs and boulders will protect the banks and provide new habitat. </a:t>
            </a:r>
            <a:endParaRPr lang="en-US" sz="2000" dirty="0">
              <a:latin typeface="Comic Sans MS" pitchFamily="66" charset="0"/>
            </a:endParaRPr>
          </a:p>
        </p:txBody>
      </p:sp>
      <p:pic>
        <p:nvPicPr>
          <p:cNvPr id="5" name="Picture Placeholder 4" descr="Post Downstream_structures.JPG"/>
          <p:cNvPicPr>
            <a:picLocks noGrp="1" noChangeAspect="1"/>
          </p:cNvPicPr>
          <p:nvPr>
            <p:ph type="pic" idx="1"/>
          </p:nvPr>
        </p:nvPicPr>
        <p:blipFill>
          <a:blip r:embed="rId2" cstate="print"/>
          <a:srcRect/>
          <a:stretch>
            <a:fillRect/>
          </a:stretch>
        </p:blipFill>
        <p:spPr>
          <a:xfrm>
            <a:off x="1187624" y="548680"/>
            <a:ext cx="6624736" cy="4968552"/>
          </a:xfrm>
        </p:spPr>
      </p:pic>
      <p:sp>
        <p:nvSpPr>
          <p:cNvPr id="4" name="TextBox 3"/>
          <p:cNvSpPr txBox="1"/>
          <p:nvPr/>
        </p:nvSpPr>
        <p:spPr>
          <a:xfrm>
            <a:off x="3131840" y="44624"/>
            <a:ext cx="2304256" cy="461665"/>
          </a:xfrm>
          <a:prstGeom prst="rect">
            <a:avLst/>
          </a:prstGeom>
          <a:noFill/>
        </p:spPr>
        <p:txBody>
          <a:bodyPr wrap="square" rtlCol="0">
            <a:spAutoFit/>
          </a:bodyPr>
          <a:lstStyle/>
          <a:p>
            <a:r>
              <a:rPr lang="en-US" sz="2400" dirty="0" smtClean="0">
                <a:latin typeface="Comic Sans MS" pitchFamily="66" charset="0"/>
              </a:rPr>
              <a:t>January, 2015</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251520" y="5949280"/>
            <a:ext cx="8496944" cy="720080"/>
          </a:xfrm>
        </p:spPr>
        <p:txBody>
          <a:bodyPr/>
          <a:lstStyle/>
          <a:p>
            <a:r>
              <a:rPr lang="en-US" sz="2000" dirty="0" smtClean="0">
                <a:latin typeface="Comic Sans MS" pitchFamily="66" charset="0"/>
              </a:rPr>
              <a:t>The creek now has curves that will help slow down the water. Logs and boulders on the outside of these curves will protect the streambanks.  </a:t>
            </a:r>
            <a:endParaRPr lang="en-US" sz="2000" dirty="0">
              <a:latin typeface="Comic Sans MS" pitchFamily="66" charset="0"/>
            </a:endParaRPr>
          </a:p>
        </p:txBody>
      </p:sp>
      <p:pic>
        <p:nvPicPr>
          <p:cNvPr id="5" name="Picture Placeholder 4" descr="Post_meander_loggs.JPG"/>
          <p:cNvPicPr>
            <a:picLocks noGrp="1" noChangeAspect="1"/>
          </p:cNvPicPr>
          <p:nvPr>
            <p:ph type="pic" idx="1"/>
          </p:nvPr>
        </p:nvPicPr>
        <p:blipFill>
          <a:blip r:embed="rId2" cstate="print"/>
          <a:srcRect/>
          <a:stretch>
            <a:fillRect/>
          </a:stretch>
        </p:blipFill>
        <p:spPr>
          <a:xfrm>
            <a:off x="611560" y="116632"/>
            <a:ext cx="7560840" cy="567063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827584" y="6093296"/>
            <a:ext cx="7200800" cy="504056"/>
          </a:xfrm>
        </p:spPr>
        <p:txBody>
          <a:bodyPr/>
          <a:lstStyle/>
          <a:p>
            <a:pPr algn="ctr"/>
            <a:r>
              <a:rPr lang="en-US" sz="2000" dirty="0" smtClean="0">
                <a:effectLst/>
                <a:latin typeface="Comic Sans MS" pitchFamily="66" charset="0"/>
              </a:rPr>
              <a:t>Looking upstream from a spot near Burgess Avenue</a:t>
            </a:r>
            <a:r>
              <a:rPr lang="en-US" sz="2000" dirty="0" smtClean="0">
                <a:latin typeface="Comic Sans MS" pitchFamily="66" charset="0"/>
              </a:rPr>
              <a:t>.  </a:t>
            </a:r>
            <a:endParaRPr lang="en-US" sz="2000" dirty="0">
              <a:latin typeface="Comic Sans MS" pitchFamily="66" charset="0"/>
            </a:endParaRPr>
          </a:p>
        </p:txBody>
      </p:sp>
      <p:pic>
        <p:nvPicPr>
          <p:cNvPr id="6" name="Picture Placeholder 5" descr="Meander willow ds of burgess.JPG"/>
          <p:cNvPicPr>
            <a:picLocks noGrp="1" noChangeAspect="1"/>
          </p:cNvPicPr>
          <p:nvPr>
            <p:ph type="pic" idx="1"/>
          </p:nvPr>
        </p:nvPicPr>
        <p:blipFill>
          <a:blip r:embed="rId2" cstate="print"/>
          <a:srcRect/>
          <a:stretch>
            <a:fillRect/>
          </a:stretch>
        </p:blipFill>
        <p:spPr>
          <a:xfrm>
            <a:off x="971600" y="836712"/>
            <a:ext cx="6984776" cy="5238582"/>
          </a:xfrm>
        </p:spPr>
      </p:pic>
      <p:sp>
        <p:nvSpPr>
          <p:cNvPr id="7" name="Text Placeholder 7"/>
          <p:cNvSpPr txBox="1">
            <a:spLocks/>
          </p:cNvSpPr>
          <p:nvPr/>
        </p:nvSpPr>
        <p:spPr bwMode="auto">
          <a:xfrm>
            <a:off x="323528" y="116632"/>
            <a:ext cx="8208912"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2800" b="0" i="0" u="none" strike="noStrike" kern="0" cap="none" spc="0" normalizeH="0" baseline="0" noProof="0" dirty="0" smtClean="0">
                <a:ln>
                  <a:noFill/>
                </a:ln>
                <a:solidFill>
                  <a:schemeClr val="tx1"/>
                </a:solidFill>
                <a:uLnTx/>
                <a:uFillTx/>
                <a:latin typeface="Comic Sans MS" pitchFamily="66" charset="0"/>
                <a:ea typeface="+mn-ea"/>
                <a:cs typeface="+mn-cs"/>
              </a:rPr>
              <a:t>May, 2015  </a:t>
            </a:r>
            <a:endParaRPr kumimoji="0" lang="en-US" sz="2800" b="0" i="0" u="none" strike="noStrike" kern="0" cap="none" spc="0" normalizeH="0" baseline="0" noProof="0" dirty="0">
              <a:ln>
                <a:noFill/>
              </a:ln>
              <a:solidFill>
                <a:schemeClr val="tx1"/>
              </a:solidFill>
              <a:uLnTx/>
              <a:uFillTx/>
              <a:latin typeface="Comic Sans MS" pitchFamily="66" charset="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ay 2015 above burgess.JPG"/>
          <p:cNvPicPr>
            <a:picLocks noGrp="1" noChangeAspect="1"/>
          </p:cNvPicPr>
          <p:nvPr>
            <p:ph type="pic" idx="1"/>
          </p:nvPr>
        </p:nvPicPr>
        <p:blipFill>
          <a:blip r:embed="rId2" cstate="print"/>
          <a:srcRect/>
          <a:stretch>
            <a:fillRect/>
          </a:stretch>
        </p:blipFill>
        <p:spPr>
          <a:xfrm>
            <a:off x="788433" y="105270"/>
            <a:ext cx="7311959" cy="5483969"/>
          </a:xfrm>
        </p:spPr>
      </p:pic>
      <p:sp>
        <p:nvSpPr>
          <p:cNvPr id="4" name="Text Placeholder 3"/>
          <p:cNvSpPr>
            <a:spLocks noGrp="1"/>
          </p:cNvSpPr>
          <p:nvPr>
            <p:ph type="body" sz="half" idx="2"/>
          </p:nvPr>
        </p:nvSpPr>
        <p:spPr>
          <a:xfrm>
            <a:off x="467544" y="5661248"/>
            <a:ext cx="8280920" cy="804862"/>
          </a:xfrm>
        </p:spPr>
        <p:txBody>
          <a:bodyPr/>
          <a:lstStyle/>
          <a:p>
            <a:r>
              <a:rPr lang="en-US" sz="2400" dirty="0" smtClean="0">
                <a:effectLst/>
                <a:latin typeface="Comic Sans MS" pitchFamily="66" charset="0"/>
              </a:rPr>
              <a:t>Willows grow long the left bank.  By this time next year (2016) they will be shading the stream.  </a:t>
            </a:r>
            <a:endParaRPr lang="en-US" sz="2400" dirty="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Grp="1" noChangeArrowheads="1"/>
          </p:cNvSpPr>
          <p:nvPr>
            <p:ph type="body" sz="half" idx="1"/>
          </p:nvPr>
        </p:nvSpPr>
        <p:spPr>
          <a:xfrm>
            <a:off x="179388" y="260648"/>
            <a:ext cx="8497068" cy="6480719"/>
          </a:xfrm>
        </p:spPr>
        <p:txBody>
          <a:bodyPr/>
          <a:lstStyle/>
          <a:p>
            <a:pPr algn="ctr">
              <a:buFont typeface="Wingdings" pitchFamily="2" charset="2"/>
              <a:buNone/>
            </a:pPr>
            <a:r>
              <a:rPr lang="en-GB" sz="2800" dirty="0">
                <a:solidFill>
                  <a:schemeClr val="folHlink"/>
                </a:solidFill>
                <a:effectLst>
                  <a:outerShdw blurRad="38100" dist="38100" dir="2700000" algn="tl">
                    <a:srgbClr val="000000"/>
                  </a:outerShdw>
                </a:effectLst>
                <a:latin typeface="Comic Sans MS" pitchFamily="66" charset="0"/>
              </a:rPr>
              <a:t>   </a:t>
            </a:r>
            <a:r>
              <a:rPr lang="en-GB" sz="4000" dirty="0" smtClean="0">
                <a:solidFill>
                  <a:srgbClr val="7030A0"/>
                </a:solidFill>
                <a:effectLst>
                  <a:outerShdw blurRad="38100" dist="38100" dir="2700000" algn="tl">
                    <a:srgbClr val="000000"/>
                  </a:outerShdw>
                </a:effectLst>
                <a:latin typeface="Comic Sans MS" pitchFamily="66" charset="0"/>
              </a:rPr>
              <a:t>The problem was...</a:t>
            </a:r>
            <a:endParaRPr lang="en-US" sz="4000" dirty="0">
              <a:solidFill>
                <a:srgbClr val="7030A0"/>
              </a:solidFill>
              <a:effectLst>
                <a:outerShdw blurRad="38100" dist="38100" dir="2700000" algn="tl">
                  <a:srgbClr val="000000"/>
                </a:outerShdw>
              </a:effectLst>
              <a:latin typeface="Comic Sans MS" pitchFamily="66" charset="0"/>
            </a:endParaRPr>
          </a:p>
        </p:txBody>
      </p:sp>
      <p:sp>
        <p:nvSpPr>
          <p:cNvPr id="4" name="Content Placeholder 3"/>
          <p:cNvSpPr>
            <a:spLocks noGrp="1"/>
          </p:cNvSpPr>
          <p:nvPr>
            <p:ph sz="quarter" idx="3"/>
          </p:nvPr>
        </p:nvSpPr>
        <p:spPr>
          <a:xfrm>
            <a:off x="467544" y="1052736"/>
            <a:ext cx="8219256" cy="5256584"/>
          </a:xfrm>
        </p:spPr>
        <p:txBody>
          <a:bodyPr/>
          <a:lstStyle/>
          <a:p>
            <a:r>
              <a:rPr lang="en-US" sz="2400" dirty="0" smtClean="0">
                <a:effectLst/>
                <a:latin typeface="Comic Sans MS" pitchFamily="66" charset="0"/>
              </a:rPr>
              <a:t>The creek had no floodplain where water could spread out during a flood.</a:t>
            </a:r>
          </a:p>
          <a:p>
            <a:endParaRPr lang="en-US" sz="2400" dirty="0" smtClean="0">
              <a:effectLst/>
              <a:latin typeface="Comic Sans MS" pitchFamily="66" charset="0"/>
            </a:endParaRPr>
          </a:p>
          <a:p>
            <a:r>
              <a:rPr lang="en-US" sz="2400" dirty="0" smtClean="0">
                <a:effectLst/>
                <a:latin typeface="Comic Sans MS" pitchFamily="66" charset="0"/>
              </a:rPr>
              <a:t>The creek was confined on both sides.</a:t>
            </a:r>
          </a:p>
          <a:p>
            <a:endParaRPr lang="en-US" sz="2400" dirty="0" smtClean="0">
              <a:latin typeface="Comic Sans MS" pitchFamily="66" charset="0"/>
            </a:endParaRPr>
          </a:p>
          <a:p>
            <a:r>
              <a:rPr lang="en-US" sz="2400" dirty="0" smtClean="0">
                <a:effectLst/>
                <a:latin typeface="Comic Sans MS" pitchFamily="66" charset="0"/>
              </a:rPr>
              <a:t>Plants were growing in the stream channel, so there was less space for water during high flows.  Water could overflow the banks and flood homes and streets.</a:t>
            </a:r>
          </a:p>
          <a:p>
            <a:endParaRPr lang="en-US" sz="2400" dirty="0" smtClean="0">
              <a:effectLst/>
              <a:latin typeface="Comic Sans MS" pitchFamily="66" charset="0"/>
            </a:endParaRPr>
          </a:p>
          <a:p>
            <a:r>
              <a:rPr lang="en-US" sz="2400" dirty="0" smtClean="0">
                <a:effectLst/>
                <a:latin typeface="Comic Sans MS" pitchFamily="66" charset="0"/>
              </a:rPr>
              <a:t>The riparian plants were not diverse, did not give enough shade, and some were not native</a:t>
            </a:r>
            <a:r>
              <a:rPr lang="en-US" sz="2800" dirty="0" smtClean="0">
                <a:effectLst/>
                <a:latin typeface="Comic Sans MS" pitchFamily="66"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ay 2015 below Bellevue.JPG"/>
          <p:cNvPicPr>
            <a:picLocks noGrp="1" noChangeAspect="1"/>
          </p:cNvPicPr>
          <p:nvPr>
            <p:ph type="pic" idx="1"/>
          </p:nvPr>
        </p:nvPicPr>
        <p:blipFill>
          <a:blip r:embed="rId2" cstate="print"/>
          <a:srcRect/>
          <a:stretch>
            <a:fillRect/>
          </a:stretch>
        </p:blipFill>
        <p:spPr>
          <a:xfrm>
            <a:off x="1043608" y="332656"/>
            <a:ext cx="6624736" cy="4968552"/>
          </a:xfrm>
        </p:spPr>
      </p:pic>
      <p:sp>
        <p:nvSpPr>
          <p:cNvPr id="4" name="Text Placeholder 3"/>
          <p:cNvSpPr>
            <a:spLocks noGrp="1"/>
          </p:cNvSpPr>
          <p:nvPr>
            <p:ph type="body" sz="half" idx="2"/>
          </p:nvPr>
        </p:nvSpPr>
        <p:spPr>
          <a:xfrm>
            <a:off x="539552" y="5367338"/>
            <a:ext cx="7416824" cy="804862"/>
          </a:xfrm>
        </p:spPr>
        <p:txBody>
          <a:bodyPr/>
          <a:lstStyle/>
          <a:p>
            <a:r>
              <a:rPr lang="en-US" sz="2400" dirty="0" smtClean="0">
                <a:effectLst/>
                <a:latin typeface="Comic Sans MS" pitchFamily="66" charset="0"/>
              </a:rPr>
              <a:t>Birds, like this egret, will benefit from the creek’s restoration.  </a:t>
            </a:r>
            <a:endParaRPr lang="en-US" sz="2400" dirty="0" smtClean="0">
              <a:effectLst/>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9552" y="5367338"/>
            <a:ext cx="7848872" cy="1230014"/>
          </a:xfrm>
        </p:spPr>
        <p:txBody>
          <a:bodyPr/>
          <a:lstStyle/>
          <a:p>
            <a:r>
              <a:rPr lang="en-US" sz="2400" dirty="0" smtClean="0">
                <a:effectLst/>
                <a:latin typeface="Comic Sans MS" pitchFamily="66" charset="0"/>
              </a:rPr>
              <a:t>Newly placed structures, like these logs, will create more diverse habitat and help slow down the water during high flows.  </a:t>
            </a:r>
            <a:endParaRPr lang="en-US" sz="2400" dirty="0" smtClean="0">
              <a:effectLst/>
            </a:endParaRPr>
          </a:p>
          <a:p>
            <a:endParaRPr lang="en-US" dirty="0"/>
          </a:p>
        </p:txBody>
      </p:sp>
      <p:pic>
        <p:nvPicPr>
          <p:cNvPr id="7" name="Picture Placeholder 6" descr="Log structure 2015-05-14 .jpg"/>
          <p:cNvPicPr>
            <a:picLocks noGrp="1" noChangeAspect="1"/>
          </p:cNvPicPr>
          <p:nvPr>
            <p:ph type="pic" idx="1"/>
          </p:nvPr>
        </p:nvPicPr>
        <p:blipFill>
          <a:blip r:embed="rId2" cstate="print"/>
          <a:srcRect/>
          <a:stretch>
            <a:fillRect/>
          </a:stretch>
        </p:blipFill>
        <p:spPr>
          <a:xfrm>
            <a:off x="1006153" y="188640"/>
            <a:ext cx="6878215" cy="515866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9552" y="5589240"/>
            <a:ext cx="7776864" cy="1080120"/>
          </a:xfrm>
        </p:spPr>
        <p:txBody>
          <a:bodyPr/>
          <a:lstStyle/>
          <a:p>
            <a:r>
              <a:rPr lang="en-US" sz="2400" dirty="0" smtClean="0">
                <a:effectLst/>
                <a:latin typeface="Comic Sans MS" pitchFamily="66" charset="0"/>
              </a:rPr>
              <a:t>The stream channel is no longer choked with plants.  Large wood and boulders  divert the flowing water away from the banks.   </a:t>
            </a:r>
            <a:endParaRPr lang="en-US" sz="2400" dirty="0" smtClean="0">
              <a:effectLst/>
            </a:endParaRPr>
          </a:p>
          <a:p>
            <a:endParaRPr lang="en-US" dirty="0"/>
          </a:p>
        </p:txBody>
      </p:sp>
      <p:pic>
        <p:nvPicPr>
          <p:cNvPr id="7" name="Picture Placeholder 6" descr="log bellevue 2015-05-14 .jpg"/>
          <p:cNvPicPr>
            <a:picLocks noGrp="1" noChangeAspect="1"/>
          </p:cNvPicPr>
          <p:nvPr>
            <p:ph type="pic" idx="1"/>
          </p:nvPr>
        </p:nvPicPr>
        <p:blipFill>
          <a:blip r:embed="rId2" cstate="print"/>
          <a:srcRect t="21857" b="21857"/>
          <a:stretch>
            <a:fillRect/>
          </a:stretch>
        </p:blipFill>
        <p:spPr>
          <a:xfrm>
            <a:off x="995603" y="116632"/>
            <a:ext cx="7104789" cy="5328592"/>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3528" y="5367338"/>
            <a:ext cx="8496944" cy="1374030"/>
          </a:xfrm>
        </p:spPr>
        <p:txBody>
          <a:bodyPr/>
          <a:lstStyle/>
          <a:p>
            <a:r>
              <a:rPr lang="en-US" sz="2400" dirty="0" smtClean="0">
                <a:effectLst/>
                <a:latin typeface="Comic Sans MS" pitchFamily="66" charset="0"/>
              </a:rPr>
              <a:t>How will Colgan Creek look in 20 years?  Maybe a little bit like Santa Rosa Creek (above).  The large trees will make a shady refuge for people, birds and aquatic life. </a:t>
            </a:r>
            <a:endParaRPr lang="en-US" sz="2400" dirty="0" smtClean="0">
              <a:effectLst/>
            </a:endParaRPr>
          </a:p>
          <a:p>
            <a:endParaRPr lang="en-US" dirty="0"/>
          </a:p>
        </p:txBody>
      </p:sp>
      <p:pic>
        <p:nvPicPr>
          <p:cNvPr id="8" name="Picture Placeholder 7" descr="Apr_2015_SR_Cr_IFR 236.jpg"/>
          <p:cNvPicPr>
            <a:picLocks noGrp="1" noChangeAspect="1"/>
          </p:cNvPicPr>
          <p:nvPr>
            <p:ph type="pic" idx="1"/>
          </p:nvPr>
        </p:nvPicPr>
        <p:blipFill>
          <a:blip r:embed="rId2" cstate="print"/>
          <a:srcRect t="21857" b="21857"/>
          <a:stretch>
            <a:fillRect/>
          </a:stretch>
        </p:blipFill>
        <p:spPr>
          <a:xfrm>
            <a:off x="1187624" y="332656"/>
            <a:ext cx="6608572" cy="495642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20140617_153349.jpg"/>
          <p:cNvPicPr>
            <a:picLocks noGrp="1" noChangeAspect="1"/>
          </p:cNvPicPr>
          <p:nvPr>
            <p:ph sz="quarter" idx="3"/>
          </p:nvPr>
        </p:nvPicPr>
        <p:blipFill>
          <a:blip r:embed="rId2" cstate="print"/>
          <a:stretch>
            <a:fillRect/>
          </a:stretch>
        </p:blipFill>
        <p:spPr>
          <a:xfrm>
            <a:off x="971600" y="620937"/>
            <a:ext cx="6726661" cy="5040311"/>
          </a:xfrm>
        </p:spPr>
      </p:pic>
      <p:sp>
        <p:nvSpPr>
          <p:cNvPr id="11" name="TextBox 10"/>
          <p:cNvSpPr txBox="1"/>
          <p:nvPr/>
        </p:nvSpPr>
        <p:spPr>
          <a:xfrm>
            <a:off x="431032" y="5733256"/>
            <a:ext cx="8712968" cy="1292662"/>
          </a:xfrm>
          <a:prstGeom prst="rect">
            <a:avLst/>
          </a:prstGeom>
          <a:noFill/>
        </p:spPr>
        <p:txBody>
          <a:bodyPr wrap="square" rtlCol="0">
            <a:spAutoFit/>
          </a:bodyPr>
          <a:lstStyle/>
          <a:p>
            <a:r>
              <a:rPr lang="en-US" sz="2000" dirty="0" smtClean="0">
                <a:latin typeface="Comic Sans MS" pitchFamily="66" charset="0"/>
              </a:rPr>
              <a:t>This is Colgan Creek before restoration. We are looking upstream, from the bridge at Burgess Avenue. The creek is straight and the channel is confined by roads on both sides.</a:t>
            </a:r>
          </a:p>
          <a:p>
            <a:endParaRPr lang="en-US" dirty="0"/>
          </a:p>
        </p:txBody>
      </p:sp>
      <p:sp>
        <p:nvSpPr>
          <p:cNvPr id="6" name="TextBox 5"/>
          <p:cNvSpPr txBox="1"/>
          <p:nvPr/>
        </p:nvSpPr>
        <p:spPr>
          <a:xfrm>
            <a:off x="2627784" y="-27384"/>
            <a:ext cx="3744416" cy="584775"/>
          </a:xfrm>
          <a:prstGeom prst="rect">
            <a:avLst/>
          </a:prstGeom>
          <a:noFill/>
        </p:spPr>
        <p:txBody>
          <a:bodyPr wrap="square" rtlCol="0">
            <a:spAutoFit/>
          </a:bodyPr>
          <a:lstStyle/>
          <a:p>
            <a:pPr algn="ctr"/>
            <a:r>
              <a:rPr lang="en-US" sz="3200" dirty="0" smtClean="0">
                <a:latin typeface="Comic Sans MS" pitchFamily="66" charset="0"/>
              </a:rPr>
              <a:t>July, 2013</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Grp="1" noChangeArrowheads="1"/>
          </p:cNvSpPr>
          <p:nvPr>
            <p:ph type="body" sz="half" idx="1"/>
          </p:nvPr>
        </p:nvSpPr>
        <p:spPr>
          <a:xfrm>
            <a:off x="179388" y="1412776"/>
            <a:ext cx="8497068" cy="5328591"/>
          </a:xfrm>
        </p:spPr>
        <p:txBody>
          <a:bodyPr/>
          <a:lstStyle/>
          <a:p>
            <a:pPr>
              <a:buFont typeface="Wingdings" pitchFamily="2" charset="2"/>
              <a:buNone/>
            </a:pPr>
            <a:r>
              <a:rPr lang="en-GB" sz="2800" dirty="0">
                <a:solidFill>
                  <a:schemeClr val="folHlink"/>
                </a:solidFill>
                <a:effectLst>
                  <a:outerShdw blurRad="38100" dist="38100" dir="2700000" algn="tl">
                    <a:srgbClr val="000000"/>
                  </a:outerShdw>
                </a:effectLst>
                <a:latin typeface="Comic Sans MS" pitchFamily="66" charset="0"/>
              </a:rPr>
              <a:t>   </a:t>
            </a:r>
            <a:endParaRPr lang="en-US" sz="2800" dirty="0">
              <a:solidFill>
                <a:schemeClr val="folHlink"/>
              </a:solidFill>
              <a:effectLst>
                <a:outerShdw blurRad="38100" dist="38100" dir="2700000" algn="tl">
                  <a:srgbClr val="000000"/>
                </a:outerShdw>
              </a:effectLst>
              <a:latin typeface="Comic Sans MS" pitchFamily="66" charset="0"/>
            </a:endParaRPr>
          </a:p>
        </p:txBody>
      </p:sp>
      <p:pic>
        <p:nvPicPr>
          <p:cNvPr id="3074" name="Picture 2" descr="C:\Documents and Settings\Diane Higgins\Desktop\Colgan Ck\colgan curriculum\power points\Restoration photos\July_2013_ERRP 609.jpg"/>
          <p:cNvPicPr>
            <a:picLocks noGrp="1" noChangeAspect="1" noChangeArrowheads="1"/>
          </p:cNvPicPr>
          <p:nvPr>
            <p:ph sz="quarter" idx="3"/>
          </p:nvPr>
        </p:nvPicPr>
        <p:blipFill>
          <a:blip r:embed="rId2" cstate="print"/>
          <a:srcRect/>
          <a:stretch>
            <a:fillRect/>
          </a:stretch>
        </p:blipFill>
        <p:spPr bwMode="auto">
          <a:xfrm>
            <a:off x="803582" y="1196752"/>
            <a:ext cx="7200800" cy="5400600"/>
          </a:xfrm>
          <a:prstGeom prst="rect">
            <a:avLst/>
          </a:prstGeom>
          <a:noFill/>
        </p:spPr>
      </p:pic>
      <p:sp>
        <p:nvSpPr>
          <p:cNvPr id="7" name="TextBox 6"/>
          <p:cNvSpPr txBox="1"/>
          <p:nvPr/>
        </p:nvSpPr>
        <p:spPr>
          <a:xfrm>
            <a:off x="323528" y="188640"/>
            <a:ext cx="8352928" cy="830997"/>
          </a:xfrm>
          <a:prstGeom prst="rect">
            <a:avLst/>
          </a:prstGeom>
          <a:noFill/>
        </p:spPr>
        <p:txBody>
          <a:bodyPr wrap="square" rtlCol="0">
            <a:spAutoFit/>
          </a:bodyPr>
          <a:lstStyle/>
          <a:p>
            <a:r>
              <a:rPr lang="en-US" sz="2400" dirty="0" smtClean="0">
                <a:latin typeface="Comic Sans MS" pitchFamily="66" charset="0"/>
              </a:rPr>
              <a:t>Plants were growing in the stream channel.  This leaves less room for water when there are high flows.  </a:t>
            </a:r>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 calcmode="lin" valueType="num">
                                      <p:cBhvr additive="base">
                                        <p:cTn id="7" dur="500" fill="hold"/>
                                        <p:tgtEl>
                                          <p:spTgt spid="163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Straight channel, little riparian July_2013_ERRP 614.jpg"/>
          <p:cNvPicPr>
            <a:picLocks noGrp="1" noChangeAspect="1"/>
          </p:cNvPicPr>
          <p:nvPr>
            <p:ph type="pic" idx="1"/>
          </p:nvPr>
        </p:nvPicPr>
        <p:blipFill>
          <a:blip r:embed="rId2" cstate="print"/>
          <a:srcRect t="2731" b="2731"/>
          <a:stretch>
            <a:fillRect/>
          </a:stretch>
        </p:blipFill>
        <p:spPr>
          <a:xfrm>
            <a:off x="1043607" y="188640"/>
            <a:ext cx="7007475" cy="4968552"/>
          </a:xfrm>
        </p:spPr>
      </p:pic>
      <p:sp>
        <p:nvSpPr>
          <p:cNvPr id="8" name="Text Placeholder 7"/>
          <p:cNvSpPr>
            <a:spLocks noGrp="1"/>
          </p:cNvSpPr>
          <p:nvPr>
            <p:ph type="body" sz="half" idx="2"/>
          </p:nvPr>
        </p:nvSpPr>
        <p:spPr>
          <a:xfrm>
            <a:off x="467544" y="5367338"/>
            <a:ext cx="8208912" cy="1302022"/>
          </a:xfrm>
        </p:spPr>
        <p:txBody>
          <a:bodyPr/>
          <a:lstStyle/>
          <a:p>
            <a:r>
              <a:rPr lang="en-US" sz="2000" dirty="0" smtClean="0">
                <a:effectLst/>
                <a:latin typeface="Comic Sans MS" pitchFamily="66" charset="0"/>
              </a:rPr>
              <a:t>The stream was straight, like the road beside it. There were not many trees and the stream was confined in a narrow channel, to the right of the road.  This area was widened to create a flood plain. </a:t>
            </a:r>
            <a:endParaRPr lang="en-US" sz="2000" dirty="0">
              <a:effectLst/>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323528" y="5877272"/>
            <a:ext cx="8352928" cy="509934"/>
          </a:xfrm>
        </p:spPr>
        <p:txBody>
          <a:bodyPr/>
          <a:lstStyle/>
          <a:p>
            <a:pPr algn="ctr"/>
            <a:r>
              <a:rPr lang="en-US" sz="2000" dirty="0" smtClean="0">
                <a:effectLst/>
                <a:latin typeface="Comic Sans MS" pitchFamily="66" charset="0"/>
              </a:rPr>
              <a:t>The restoration work was done during the summer of 2014. </a:t>
            </a:r>
            <a:endParaRPr lang="en-US" sz="2000" dirty="0">
              <a:effectLst/>
              <a:latin typeface="Comic Sans MS" pitchFamily="66" charset="0"/>
            </a:endParaRPr>
          </a:p>
        </p:txBody>
      </p:sp>
      <p:pic>
        <p:nvPicPr>
          <p:cNvPr id="7" name="Picture Placeholder 6" descr="Closed for Restoration sign.jpg"/>
          <p:cNvPicPr>
            <a:picLocks noGrp="1" noChangeAspect="1"/>
          </p:cNvPicPr>
          <p:nvPr>
            <p:ph type="pic" idx="1"/>
          </p:nvPr>
        </p:nvPicPr>
        <p:blipFill>
          <a:blip r:embed="rId2" cstate="print"/>
          <a:srcRect/>
          <a:stretch>
            <a:fillRect/>
          </a:stretch>
        </p:blipFill>
        <p:spPr>
          <a:xfrm>
            <a:off x="971600" y="260648"/>
            <a:ext cx="7104789" cy="532859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179512" y="5805264"/>
            <a:ext cx="8640960" cy="1008112"/>
          </a:xfrm>
        </p:spPr>
        <p:txBody>
          <a:bodyPr/>
          <a:lstStyle/>
          <a:p>
            <a:r>
              <a:rPr lang="en-US" sz="2000" dirty="0" smtClean="0">
                <a:effectLst/>
                <a:latin typeface="Comic Sans MS" pitchFamily="66" charset="0"/>
              </a:rPr>
              <a:t>The summer of 2014 was dry, but the creek still had some water in it.  This had to be removed before the work could begin. The water was diverted into a large pipe (upper left) that carried it past the site. </a:t>
            </a:r>
            <a:r>
              <a:rPr lang="en-US" sz="2000" dirty="0" smtClean="0">
                <a:latin typeface="Comic Sans MS" pitchFamily="66" charset="0"/>
              </a:rPr>
              <a:t> </a:t>
            </a:r>
            <a:endParaRPr lang="en-US" sz="2000" dirty="0">
              <a:latin typeface="Comic Sans MS" pitchFamily="66" charset="0"/>
            </a:endParaRPr>
          </a:p>
        </p:txBody>
      </p:sp>
      <p:pic>
        <p:nvPicPr>
          <p:cNvPr id="5" name="Picture Placeholder 4" descr="Ask Brian draining stream.jpg"/>
          <p:cNvPicPr>
            <a:picLocks noGrp="1" noChangeAspect="1"/>
          </p:cNvPicPr>
          <p:nvPr>
            <p:ph type="pic" idx="1"/>
          </p:nvPr>
        </p:nvPicPr>
        <p:blipFill>
          <a:blip r:embed="rId2" cstate="print"/>
          <a:srcRect l="46" r="46"/>
          <a:stretch>
            <a:fillRect/>
          </a:stretch>
        </p:blipFill>
        <p:spPr>
          <a:xfrm>
            <a:off x="755577" y="548681"/>
            <a:ext cx="6912768" cy="5184576"/>
          </a:xfrm>
        </p:spPr>
      </p:pic>
      <p:sp>
        <p:nvSpPr>
          <p:cNvPr id="4" name="TextBox 3"/>
          <p:cNvSpPr txBox="1"/>
          <p:nvPr/>
        </p:nvSpPr>
        <p:spPr>
          <a:xfrm>
            <a:off x="3419872" y="0"/>
            <a:ext cx="1800200" cy="461665"/>
          </a:xfrm>
          <a:prstGeom prst="rect">
            <a:avLst/>
          </a:prstGeom>
          <a:noFill/>
        </p:spPr>
        <p:txBody>
          <a:bodyPr wrap="square" rtlCol="0">
            <a:spAutoFit/>
          </a:bodyPr>
          <a:lstStyle/>
          <a:p>
            <a:pPr algn="ctr"/>
            <a:r>
              <a:rPr lang="en-US" sz="2400" dirty="0" smtClean="0">
                <a:latin typeface="Comic Sans MS" pitchFamily="66" charset="0"/>
              </a:rPr>
              <a:t>July, 2014</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395536" y="5733256"/>
            <a:ext cx="8208912" cy="869974"/>
          </a:xfrm>
        </p:spPr>
        <p:txBody>
          <a:bodyPr/>
          <a:lstStyle/>
          <a:p>
            <a:r>
              <a:rPr lang="en-US" sz="2000" dirty="0" smtClean="0">
                <a:effectLst/>
                <a:latin typeface="Comic Sans MS" pitchFamily="66" charset="0"/>
              </a:rPr>
              <a:t>All the creek water is now flowing in the large pipe and the streambed is being reshaped. </a:t>
            </a:r>
            <a:endParaRPr lang="en-US" sz="2000" dirty="0">
              <a:effectLst/>
              <a:latin typeface="Comic Sans MS" pitchFamily="66" charset="0"/>
            </a:endParaRPr>
          </a:p>
        </p:txBody>
      </p:sp>
      <p:pic>
        <p:nvPicPr>
          <p:cNvPr id="5" name="Picture Placeholder 4" descr="Colgan_restoratioin_July 23_2014_5535.jpg"/>
          <p:cNvPicPr>
            <a:picLocks noGrp="1" noChangeAspect="1"/>
          </p:cNvPicPr>
          <p:nvPr>
            <p:ph type="pic" idx="1"/>
          </p:nvPr>
        </p:nvPicPr>
        <p:blipFill>
          <a:blip r:embed="rId2" cstate="print"/>
          <a:srcRect/>
          <a:stretch>
            <a:fillRect/>
          </a:stretch>
        </p:blipFill>
        <p:spPr>
          <a:xfrm>
            <a:off x="683568" y="188640"/>
            <a:ext cx="7200800" cy="5400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467544" y="5367338"/>
            <a:ext cx="8208912" cy="1302022"/>
          </a:xfrm>
        </p:spPr>
        <p:txBody>
          <a:bodyPr/>
          <a:lstStyle/>
          <a:p>
            <a:r>
              <a:rPr lang="en-US" sz="2000" dirty="0" smtClean="0">
                <a:effectLst/>
                <a:latin typeface="Comic Sans MS" pitchFamily="66" charset="0"/>
              </a:rPr>
              <a:t>Looking toward Taylor Mountain (upstream).  The dirt road that runs along the stream on the left side is being removed so the channel can be made wider.  The road on the right side is Bellevue Avenue.  </a:t>
            </a:r>
            <a:endParaRPr lang="en-US" sz="2000" dirty="0">
              <a:effectLst/>
              <a:latin typeface="Comic Sans MS" pitchFamily="66" charset="0"/>
            </a:endParaRPr>
          </a:p>
        </p:txBody>
      </p:sp>
      <p:pic>
        <p:nvPicPr>
          <p:cNvPr id="5" name="Picture Placeholder 4" descr="construction.jpg"/>
          <p:cNvPicPr>
            <a:picLocks noGrp="1" noChangeAspect="1"/>
          </p:cNvPicPr>
          <p:nvPr>
            <p:ph type="pic" idx="1"/>
          </p:nvPr>
        </p:nvPicPr>
        <p:blipFill>
          <a:blip r:embed="rId2" cstate="print"/>
          <a:srcRect/>
          <a:stretch>
            <a:fillRect/>
          </a:stretch>
        </p:blipFill>
        <p:spPr>
          <a:xfrm>
            <a:off x="971600" y="116632"/>
            <a:ext cx="6739136" cy="505435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1164</TotalTime>
  <Words>730</Words>
  <Application>Microsoft Office PowerPoint</Application>
  <PresentationFormat>On-screen Show (4:3)</PresentationFormat>
  <Paragraphs>41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Textured</vt:lpstr>
      <vt:lpstr>Colgan Creek Restoration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Rusty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Animals and their habitats</dc:title>
  <dc:creator>Sammy</dc:creator>
  <cp:lastModifiedBy>Diane Higgins</cp:lastModifiedBy>
  <cp:revision>60</cp:revision>
  <dcterms:created xsi:type="dcterms:W3CDTF">2002-04-18T12:07:38Z</dcterms:created>
  <dcterms:modified xsi:type="dcterms:W3CDTF">2015-06-02T01:53:30Z</dcterms:modified>
</cp:coreProperties>
</file>