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8" r:id="rId2"/>
    <p:sldId id="347" r:id="rId3"/>
    <p:sldId id="350" r:id="rId4"/>
    <p:sldId id="349" r:id="rId5"/>
    <p:sldId id="306" r:id="rId6"/>
    <p:sldId id="315" r:id="rId7"/>
    <p:sldId id="313" r:id="rId8"/>
    <p:sldId id="316" r:id="rId9"/>
    <p:sldId id="317" r:id="rId10"/>
    <p:sldId id="318" r:id="rId11"/>
    <p:sldId id="319" r:id="rId12"/>
    <p:sldId id="320" r:id="rId13"/>
    <p:sldId id="321" r:id="rId14"/>
    <p:sldId id="322" r:id="rId15"/>
    <p:sldId id="323" r:id="rId16"/>
    <p:sldId id="324" r:id="rId17"/>
    <p:sldId id="325" r:id="rId18"/>
    <p:sldId id="326" r:id="rId19"/>
    <p:sldId id="327" r:id="rId20"/>
    <p:sldId id="328" r:id="rId21"/>
    <p:sldId id="351" r:id="rId22"/>
    <p:sldId id="352" r:id="rId23"/>
    <p:sldId id="353" r:id="rId24"/>
    <p:sldId id="329" r:id="rId25"/>
    <p:sldId id="354" r:id="rId26"/>
    <p:sldId id="330" r:id="rId27"/>
    <p:sldId id="331" r:id="rId28"/>
    <p:sldId id="332" r:id="rId29"/>
    <p:sldId id="333" r:id="rId30"/>
    <p:sldId id="334" r:id="rId31"/>
    <p:sldId id="346" r:id="rId32"/>
    <p:sldId id="335" r:id="rId33"/>
    <p:sldId id="338" r:id="rId34"/>
    <p:sldId id="337" r:id="rId35"/>
    <p:sldId id="336" r:id="rId36"/>
    <p:sldId id="339" r:id="rId37"/>
    <p:sldId id="355" r:id="rId38"/>
    <p:sldId id="340" r:id="rId39"/>
    <p:sldId id="356" r:id="rId40"/>
    <p:sldId id="357" r:id="rId41"/>
    <p:sldId id="341" r:id="rId42"/>
    <p:sldId id="342"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34" autoAdjust="0"/>
    <p:restoredTop sz="94660"/>
  </p:normalViewPr>
  <p:slideViewPr>
    <p:cSldViewPr>
      <p:cViewPr>
        <p:scale>
          <a:sx n="75" d="100"/>
          <a:sy n="75" d="100"/>
        </p:scale>
        <p:origin x="-1722" y="-366"/>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CBE215-28FF-4813-9099-8EDE0A6CF2B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2B494-3706-492F-A4AC-328FF01F4D8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D2A886-3162-4574-9E4D-2CEB09C065C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49F248-844C-4471-A24D-9B7D88F281C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E0C559-9056-4156-B6DA-87827B8BC9C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56336F-6D3D-4FB8-8C23-363F37E39AA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7A8075-DC9C-42EE-8EED-F4A0FDED0ED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34A4F63-9D0C-41BE-BF89-B6132EA2EA0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0E088A-23FA-424B-8BA3-BA5AEBBA8AA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70F82A-C879-4CA4-9A8D-E7BE9E8A7C7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0655B7-A132-4AAB-A30D-57B645F1C0C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F83799-D574-4682-A828-51A3D8F163C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ADD6B2F-3E38-4A0F-9EE2-9964D13BDA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5668962"/>
          </a:xfrm>
        </p:spPr>
        <p:txBody>
          <a:bodyPr/>
          <a:lstStyle/>
          <a:p>
            <a:r>
              <a:rPr lang="en-US" sz="5400" dirty="0" smtClean="0">
                <a:effectLst>
                  <a:outerShdw blurRad="38100" dist="38100" dir="2700000" algn="tl">
                    <a:srgbClr val="000000">
                      <a:alpha val="43137"/>
                    </a:srgbClr>
                  </a:outerShdw>
                </a:effectLst>
                <a:latin typeface="Comic Sans MS" pitchFamily="66" charset="0"/>
              </a:rPr>
              <a:t>A Tour of Colgan Creek</a:t>
            </a:r>
            <a:br>
              <a:rPr lang="en-US" sz="5400" dirty="0" smtClean="0">
                <a:effectLst>
                  <a:outerShdw blurRad="38100" dist="38100" dir="2700000" algn="tl">
                    <a:srgbClr val="000000">
                      <a:alpha val="43137"/>
                    </a:srgbClr>
                  </a:outerShdw>
                </a:effectLst>
                <a:latin typeface="Comic Sans MS" pitchFamily="66" charset="0"/>
              </a:rPr>
            </a:br>
            <a:r>
              <a:rPr lang="en-US" sz="5400" dirty="0" smtClean="0">
                <a:effectLst>
                  <a:outerShdw blurRad="38100" dist="38100" dir="2700000" algn="tl">
                    <a:srgbClr val="000000">
                      <a:alpha val="43137"/>
                    </a:srgbClr>
                  </a:outerShdw>
                </a:effectLst>
                <a:latin typeface="Comic Sans MS" pitchFamily="66" charset="0"/>
              </a:rPr>
              <a:t/>
            </a:r>
            <a:br>
              <a:rPr lang="en-US" sz="5400" dirty="0" smtClean="0">
                <a:effectLst>
                  <a:outerShdw blurRad="38100" dist="38100" dir="2700000" algn="tl">
                    <a:srgbClr val="000000">
                      <a:alpha val="43137"/>
                    </a:srgbClr>
                  </a:outerShdw>
                </a:effectLst>
                <a:latin typeface="Comic Sans MS" pitchFamily="66" charset="0"/>
              </a:rPr>
            </a:br>
            <a:r>
              <a:rPr lang="en-US" sz="4000" dirty="0" smtClean="0">
                <a:effectLst>
                  <a:outerShdw blurRad="38100" dist="38100" dir="2700000" algn="tl">
                    <a:srgbClr val="000000">
                      <a:alpha val="43137"/>
                    </a:srgbClr>
                  </a:outerShdw>
                </a:effectLst>
                <a:latin typeface="Comic Sans MS" pitchFamily="66" charset="0"/>
              </a:rPr>
              <a:t>From the Headwaters to the Laguna de Santa Rosa</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5943600"/>
            <a:ext cx="8001000" cy="685800"/>
          </a:xfrm>
        </p:spPr>
        <p:txBody>
          <a:bodyPr/>
          <a:lstStyle/>
          <a:p>
            <a:r>
              <a:rPr lang="en-US" sz="2000" dirty="0" smtClean="0">
                <a:latin typeface="Comic Sans MS" pitchFamily="66" charset="0"/>
              </a:rPr>
              <a:t>This large log will be underwater during high flows.  It could give fish a place to rest.  Fish could also hide from predators under it.</a:t>
            </a:r>
            <a:endParaRPr lang="en-US" sz="2000" dirty="0">
              <a:latin typeface="Comic Sans MS" pitchFamily="66" charset="0"/>
            </a:endParaRPr>
          </a:p>
        </p:txBody>
      </p:sp>
      <p:pic>
        <p:nvPicPr>
          <p:cNvPr id="6" name="Picture Placeholder 5" descr="KS log gravel 2.JPG"/>
          <p:cNvPicPr>
            <a:picLocks noGrp="1" noChangeAspect="1"/>
          </p:cNvPicPr>
          <p:nvPr>
            <p:ph type="pic" idx="1"/>
          </p:nvPr>
        </p:nvPicPr>
        <p:blipFill>
          <a:blip r:embed="rId2" cstate="print"/>
          <a:srcRect/>
          <a:stretch>
            <a:fillRect/>
          </a:stretch>
        </p:blipFill>
        <p:spPr>
          <a:xfrm>
            <a:off x="685800" y="381000"/>
            <a:ext cx="7315200" cy="548640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5943600"/>
            <a:ext cx="8001000" cy="685800"/>
          </a:xfrm>
        </p:spPr>
        <p:txBody>
          <a:bodyPr/>
          <a:lstStyle/>
          <a:p>
            <a:r>
              <a:rPr lang="en-US" sz="2000" dirty="0" smtClean="0">
                <a:latin typeface="Comic Sans MS" pitchFamily="66" charset="0"/>
              </a:rPr>
              <a:t>Riparian tree roots help keep the streambank in place.</a:t>
            </a:r>
            <a:endParaRPr lang="en-US" sz="2000" dirty="0">
              <a:latin typeface="Comic Sans MS" pitchFamily="66" charset="0"/>
            </a:endParaRPr>
          </a:p>
        </p:txBody>
      </p:sp>
      <p:pic>
        <p:nvPicPr>
          <p:cNvPr id="6" name="Picture Placeholder 5" descr="tree roots.JPG"/>
          <p:cNvPicPr>
            <a:picLocks noGrp="1" noChangeAspect="1"/>
          </p:cNvPicPr>
          <p:nvPr>
            <p:ph type="pic" idx="1"/>
          </p:nvPr>
        </p:nvPicPr>
        <p:blipFill>
          <a:blip r:embed="rId2" cstate="print"/>
          <a:srcRect/>
          <a:stretch>
            <a:fillRect/>
          </a:stretch>
        </p:blipFill>
        <p:spPr>
          <a:xfrm>
            <a:off x="762000" y="381000"/>
            <a:ext cx="7172854" cy="537964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5943600"/>
            <a:ext cx="8001000" cy="685800"/>
          </a:xfrm>
        </p:spPr>
        <p:txBody>
          <a:bodyPr/>
          <a:lstStyle/>
          <a:p>
            <a:r>
              <a:rPr lang="en-US" sz="2000" dirty="0" smtClean="0">
                <a:latin typeface="Comic Sans MS" pitchFamily="66" charset="0"/>
              </a:rPr>
              <a:t>The creek along </a:t>
            </a:r>
            <a:r>
              <a:rPr lang="en-US" sz="2000" dirty="0" err="1" smtClean="0">
                <a:latin typeface="Comic Sans MS" pitchFamily="66" charset="0"/>
              </a:rPr>
              <a:t>Kawana</a:t>
            </a:r>
            <a:r>
              <a:rPr lang="en-US" sz="2000" dirty="0" smtClean="0">
                <a:latin typeface="Comic Sans MS" pitchFamily="66" charset="0"/>
              </a:rPr>
              <a:t> Springs Road.  This section has a gravel bottom and shade from trees.  There are many birds here.  </a:t>
            </a:r>
            <a:endParaRPr lang="en-US" sz="2000" dirty="0">
              <a:latin typeface="Comic Sans MS" pitchFamily="66" charset="0"/>
            </a:endParaRPr>
          </a:p>
        </p:txBody>
      </p:sp>
      <p:pic>
        <p:nvPicPr>
          <p:cNvPr id="6" name="Picture Placeholder 5" descr="Kawana near KS road.JPG"/>
          <p:cNvPicPr>
            <a:picLocks noGrp="1" noChangeAspect="1"/>
          </p:cNvPicPr>
          <p:nvPr>
            <p:ph type="pic" idx="1"/>
          </p:nvPr>
        </p:nvPicPr>
        <p:blipFill>
          <a:blip r:embed="rId2" cstate="print"/>
          <a:srcRect/>
          <a:stretch>
            <a:fillRect/>
          </a:stretch>
        </p:blipFill>
        <p:spPr>
          <a:xfrm>
            <a:off x="914400" y="381000"/>
            <a:ext cx="7315200" cy="54864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5943600"/>
            <a:ext cx="8001000" cy="685800"/>
          </a:xfrm>
        </p:spPr>
        <p:txBody>
          <a:bodyPr/>
          <a:lstStyle/>
          <a:p>
            <a:r>
              <a:rPr lang="en-US" sz="2000" dirty="0" smtClean="0">
                <a:latin typeface="Comic Sans MS" pitchFamily="66" charset="0"/>
              </a:rPr>
              <a:t>Kawana Springs and homes on Kawana Springs Road. </a:t>
            </a:r>
            <a:endParaRPr lang="en-US" sz="2000" dirty="0">
              <a:latin typeface="Comic Sans MS" pitchFamily="66" charset="0"/>
            </a:endParaRPr>
          </a:p>
        </p:txBody>
      </p:sp>
      <p:pic>
        <p:nvPicPr>
          <p:cNvPr id="6" name="Picture Placeholder 5" descr="Kawana along Kawana Springs road.JPG"/>
          <p:cNvPicPr>
            <a:picLocks noGrp="1" noChangeAspect="1"/>
          </p:cNvPicPr>
          <p:nvPr>
            <p:ph type="pic" idx="1"/>
          </p:nvPr>
        </p:nvPicPr>
        <p:blipFill>
          <a:blip r:embed="rId2" cstate="print"/>
          <a:srcRect/>
          <a:stretch>
            <a:fillRect/>
          </a:stretch>
        </p:blipFill>
        <p:spPr>
          <a:xfrm>
            <a:off x="762000" y="457200"/>
            <a:ext cx="7315200" cy="54864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6172200"/>
            <a:ext cx="8001000" cy="533400"/>
          </a:xfrm>
        </p:spPr>
        <p:txBody>
          <a:bodyPr/>
          <a:lstStyle/>
          <a:p>
            <a:r>
              <a:rPr lang="en-US" sz="2000" dirty="0" err="1" smtClean="0">
                <a:latin typeface="Comic Sans MS" pitchFamily="66" charset="0"/>
              </a:rPr>
              <a:t>Kawana</a:t>
            </a:r>
            <a:r>
              <a:rPr lang="en-US" sz="2000" dirty="0" smtClean="0">
                <a:latin typeface="Comic Sans MS" pitchFamily="66" charset="0"/>
              </a:rPr>
              <a:t> Springs at Petaluma Hill Road, during  high flows. </a:t>
            </a:r>
            <a:endParaRPr lang="en-US" sz="2000" dirty="0">
              <a:latin typeface="Comic Sans MS" pitchFamily="66" charset="0"/>
            </a:endParaRPr>
          </a:p>
        </p:txBody>
      </p:sp>
      <p:pic>
        <p:nvPicPr>
          <p:cNvPr id="6" name="Picture Placeholder 5" descr="Petaluma Hill Road1.JPG"/>
          <p:cNvPicPr>
            <a:picLocks noGrp="1" noChangeAspect="1"/>
          </p:cNvPicPr>
          <p:nvPr>
            <p:ph type="pic" idx="1"/>
          </p:nvPr>
        </p:nvPicPr>
        <p:blipFill>
          <a:blip r:embed="rId2" cstate="print"/>
          <a:srcRect/>
          <a:stretch>
            <a:fillRect/>
          </a:stretch>
        </p:blipFill>
        <p:spPr>
          <a:xfrm>
            <a:off x="685800" y="381000"/>
            <a:ext cx="7543800" cy="565785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81000" y="5943600"/>
            <a:ext cx="8534400" cy="685800"/>
          </a:xfrm>
        </p:spPr>
        <p:txBody>
          <a:bodyPr/>
          <a:lstStyle/>
          <a:p>
            <a:r>
              <a:rPr lang="en-US" sz="2000" dirty="0" smtClean="0">
                <a:latin typeface="Comic Sans MS" pitchFamily="66" charset="0"/>
              </a:rPr>
              <a:t>Kawana Springs flows under Petaluma Hills Road, through this culvert. This picture was taken in the summer, when the stream was dry. </a:t>
            </a:r>
            <a:endParaRPr lang="en-US" sz="2000" dirty="0">
              <a:latin typeface="Comic Sans MS" pitchFamily="66" charset="0"/>
            </a:endParaRPr>
          </a:p>
        </p:txBody>
      </p:sp>
      <p:pic>
        <p:nvPicPr>
          <p:cNvPr id="6" name="Picture Placeholder 5" descr="Petaluma Hill Road.jpg"/>
          <p:cNvPicPr>
            <a:picLocks noGrp="1" noChangeAspect="1"/>
          </p:cNvPicPr>
          <p:nvPr>
            <p:ph type="pic" idx="1"/>
          </p:nvPr>
        </p:nvPicPr>
        <p:blipFill>
          <a:blip r:embed="rId2" cstate="print"/>
          <a:srcRect t="21875" b="21875"/>
          <a:stretch>
            <a:fillRect/>
          </a:stretch>
        </p:blipFill>
        <p:spPr>
          <a:xfrm>
            <a:off x="838200" y="228600"/>
            <a:ext cx="7391400" cy="554355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81000" y="5791200"/>
            <a:ext cx="8534400" cy="914400"/>
          </a:xfrm>
        </p:spPr>
        <p:txBody>
          <a:bodyPr/>
          <a:lstStyle/>
          <a:p>
            <a:r>
              <a:rPr lang="en-US" sz="2000" dirty="0" smtClean="0">
                <a:latin typeface="Comic Sans MS" pitchFamily="66" charset="0"/>
              </a:rPr>
              <a:t>This section is between Petaluma Hill Road and Colgan Avenue.  There has been some restoration done here. Part of the Costco building is visible to the right.   </a:t>
            </a:r>
            <a:endParaRPr lang="en-US" sz="2000" dirty="0">
              <a:latin typeface="Comic Sans MS" pitchFamily="66" charset="0"/>
            </a:endParaRPr>
          </a:p>
        </p:txBody>
      </p:sp>
      <p:pic>
        <p:nvPicPr>
          <p:cNvPr id="6" name="Picture Placeholder 5" descr="behind costco, between Pet Hill and Colgan Ave.jpg"/>
          <p:cNvPicPr>
            <a:picLocks noGrp="1" noChangeAspect="1"/>
          </p:cNvPicPr>
          <p:nvPr>
            <p:ph type="pic" idx="1"/>
          </p:nvPr>
        </p:nvPicPr>
        <p:blipFill>
          <a:blip r:embed="rId2" cstate="print"/>
          <a:srcRect/>
          <a:stretch>
            <a:fillRect/>
          </a:stretch>
        </p:blipFill>
        <p:spPr>
          <a:xfrm>
            <a:off x="609600" y="152400"/>
            <a:ext cx="7467600" cy="56007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5943600"/>
            <a:ext cx="8382000" cy="685800"/>
          </a:xfrm>
        </p:spPr>
        <p:txBody>
          <a:bodyPr/>
          <a:lstStyle/>
          <a:p>
            <a:r>
              <a:rPr lang="en-US" sz="2000" dirty="0" smtClean="0">
                <a:latin typeface="Comic Sans MS" pitchFamily="66" charset="0"/>
              </a:rPr>
              <a:t>This is the stream behind the Costco store. Native oak seedlings are growing here.  People planted them to restore the riparian area.</a:t>
            </a:r>
            <a:endParaRPr lang="en-US" sz="2000" dirty="0">
              <a:latin typeface="Comic Sans MS" pitchFamily="66" charset="0"/>
            </a:endParaRPr>
          </a:p>
        </p:txBody>
      </p:sp>
      <p:pic>
        <p:nvPicPr>
          <p:cNvPr id="6" name="Picture Placeholder 5" descr="oak planting Behind Costco.jpg"/>
          <p:cNvPicPr>
            <a:picLocks noGrp="1" noChangeAspect="1"/>
          </p:cNvPicPr>
          <p:nvPr>
            <p:ph type="pic" idx="1"/>
          </p:nvPr>
        </p:nvPicPr>
        <p:blipFill>
          <a:blip r:embed="rId2" cstate="print"/>
          <a:srcRect/>
          <a:stretch>
            <a:fillRect/>
          </a:stretch>
        </p:blipFill>
        <p:spPr>
          <a:xfrm>
            <a:off x="762000" y="0"/>
            <a:ext cx="7620000" cy="57150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5943600"/>
            <a:ext cx="8001000" cy="685800"/>
          </a:xfrm>
        </p:spPr>
        <p:txBody>
          <a:bodyPr/>
          <a:lstStyle/>
          <a:p>
            <a:r>
              <a:rPr lang="en-US" sz="2000" dirty="0" smtClean="0">
                <a:latin typeface="Comic Sans MS" pitchFamily="66" charset="0"/>
              </a:rPr>
              <a:t>The stream goes under this parking lot for a short distance.  It is in a cement culvert. </a:t>
            </a:r>
            <a:endParaRPr lang="en-US" sz="2000" dirty="0">
              <a:latin typeface="Comic Sans MS" pitchFamily="66" charset="0"/>
            </a:endParaRPr>
          </a:p>
        </p:txBody>
      </p:sp>
      <p:pic>
        <p:nvPicPr>
          <p:cNvPr id="6" name="Picture Placeholder 5" descr="Costco parking lot.jpg"/>
          <p:cNvPicPr>
            <a:picLocks noGrp="1" noChangeAspect="1"/>
          </p:cNvPicPr>
          <p:nvPr>
            <p:ph type="pic" idx="1"/>
          </p:nvPr>
        </p:nvPicPr>
        <p:blipFill>
          <a:blip r:embed="rId2" cstate="print"/>
          <a:srcRect/>
          <a:stretch>
            <a:fillRect/>
          </a:stretch>
        </p:blipFill>
        <p:spPr>
          <a:xfrm>
            <a:off x="762000" y="228600"/>
            <a:ext cx="7336367" cy="5502275"/>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5943600"/>
            <a:ext cx="8001000" cy="685800"/>
          </a:xfrm>
        </p:spPr>
        <p:txBody>
          <a:bodyPr/>
          <a:lstStyle/>
          <a:p>
            <a:r>
              <a:rPr lang="en-US" sz="2000" dirty="0" smtClean="0">
                <a:latin typeface="Comic Sans MS" pitchFamily="66" charset="0"/>
              </a:rPr>
              <a:t>This is on the downstream side of the parking lot.  The stream is above ground again. </a:t>
            </a:r>
            <a:endParaRPr lang="en-US" sz="2000" dirty="0">
              <a:latin typeface="Comic Sans MS" pitchFamily="66" charset="0"/>
            </a:endParaRPr>
          </a:p>
        </p:txBody>
      </p:sp>
      <p:pic>
        <p:nvPicPr>
          <p:cNvPr id="6" name="Picture Placeholder 5" descr="Kawana above Box culvert below costco.jpg"/>
          <p:cNvPicPr>
            <a:picLocks noGrp="1" noChangeAspect="1"/>
          </p:cNvPicPr>
          <p:nvPr>
            <p:ph type="pic" idx="1"/>
          </p:nvPr>
        </p:nvPicPr>
        <p:blipFill>
          <a:blip r:embed="rId2" cstate="print"/>
          <a:srcRect/>
          <a:stretch>
            <a:fillRect/>
          </a:stretch>
        </p:blipFill>
        <p:spPr>
          <a:xfrm>
            <a:off x="762000" y="304799"/>
            <a:ext cx="7467600" cy="5600699"/>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1295400"/>
            <a:ext cx="8305800" cy="5334000"/>
          </a:xfrm>
        </p:spPr>
        <p:txBody>
          <a:bodyPr/>
          <a:lstStyle/>
          <a:p>
            <a:r>
              <a:rPr lang="en-US" sz="2400" dirty="0" smtClean="0">
                <a:latin typeface="Comic Sans MS" pitchFamily="66" charset="0"/>
              </a:rPr>
              <a:t>The headwaters of Colgan Creek come from two different branches.  One branch flows from Taylor Mountain and is above ground.  It is call </a:t>
            </a:r>
            <a:r>
              <a:rPr lang="en-US" sz="2400" dirty="0" err="1" smtClean="0">
                <a:latin typeface="Comic Sans MS" pitchFamily="66" charset="0"/>
              </a:rPr>
              <a:t>Kawana</a:t>
            </a:r>
            <a:r>
              <a:rPr lang="en-US" sz="2400" dirty="0" smtClean="0">
                <a:latin typeface="Comic Sans MS" pitchFamily="66" charset="0"/>
              </a:rPr>
              <a:t> Springs. </a:t>
            </a:r>
          </a:p>
          <a:p>
            <a:endParaRPr lang="en-US" sz="2400" dirty="0" smtClean="0">
              <a:latin typeface="Comic Sans MS" pitchFamily="66" charset="0"/>
            </a:endParaRPr>
          </a:p>
          <a:p>
            <a:r>
              <a:rPr lang="en-US" sz="2400" dirty="0" smtClean="0">
                <a:latin typeface="Comic Sans MS" pitchFamily="66" charset="0"/>
              </a:rPr>
              <a:t>The other branch begins just above the Sonoma County Fairgrounds.  This part of the creek flows inside a concrete pipe that is below the streets, so you cannot see the creek.  But it is there.  All the water entering the storm drains goes into the creek underneath. </a:t>
            </a:r>
          </a:p>
          <a:p>
            <a:endParaRPr lang="en-US" sz="2400" dirty="0" smtClean="0">
              <a:latin typeface="Comic Sans MS" pitchFamily="66" charset="0"/>
            </a:endParaRPr>
          </a:p>
          <a:p>
            <a:r>
              <a:rPr lang="en-US" sz="2400" dirty="0" smtClean="0">
                <a:latin typeface="Comic Sans MS" pitchFamily="66" charset="0"/>
              </a:rPr>
              <a:t>The two stream branches come together at the Colgan Creek box culvert, near the Costco Store.  From this point on, it is called Colgan Creek.</a:t>
            </a:r>
          </a:p>
        </p:txBody>
      </p:sp>
      <p:sp>
        <p:nvSpPr>
          <p:cNvPr id="5" name="TextBox 4"/>
          <p:cNvSpPr txBox="1"/>
          <p:nvPr/>
        </p:nvSpPr>
        <p:spPr>
          <a:xfrm>
            <a:off x="533400" y="457200"/>
            <a:ext cx="7924800" cy="584775"/>
          </a:xfrm>
          <a:prstGeom prst="rect">
            <a:avLst/>
          </a:prstGeom>
          <a:noFill/>
        </p:spPr>
        <p:txBody>
          <a:bodyPr wrap="square" rtlCol="0">
            <a:spAutoFit/>
          </a:bodyPr>
          <a:lstStyle/>
          <a:p>
            <a:pPr algn="ctr"/>
            <a:r>
              <a:rPr lang="en-US" sz="3200" dirty="0" smtClean="0">
                <a:latin typeface="Comic Sans MS" pitchFamily="66" charset="0"/>
              </a:rPr>
              <a:t>The Headwaters</a:t>
            </a:r>
            <a:endParaRPr lang="en-US" sz="3200" dirty="0">
              <a:latin typeface="Comic Sans MS"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81000" y="381000"/>
            <a:ext cx="2743200" cy="6248400"/>
          </a:xfrm>
        </p:spPr>
        <p:txBody>
          <a:bodyPr/>
          <a:lstStyle/>
          <a:p>
            <a:r>
              <a:rPr lang="en-US" sz="2400" dirty="0" smtClean="0">
                <a:latin typeface="Comic Sans MS" pitchFamily="66" charset="0"/>
              </a:rPr>
              <a:t>Just downstream of the parking lot, the stream is confined in a concrete channel.  </a:t>
            </a:r>
          </a:p>
          <a:p>
            <a:endParaRPr lang="en-US" sz="2400" dirty="0" smtClean="0">
              <a:latin typeface="Comic Sans MS" pitchFamily="66" charset="0"/>
            </a:endParaRPr>
          </a:p>
          <a:p>
            <a:r>
              <a:rPr lang="en-US" sz="2400" dirty="0" smtClean="0">
                <a:latin typeface="Comic Sans MS" pitchFamily="66" charset="0"/>
              </a:rPr>
              <a:t>There are weeds and trash in the stream.  These are not healthy conditions. </a:t>
            </a:r>
            <a:endParaRPr lang="en-US" sz="2400" dirty="0">
              <a:latin typeface="Comic Sans MS" pitchFamily="66" charset="0"/>
            </a:endParaRPr>
          </a:p>
        </p:txBody>
      </p:sp>
      <p:pic>
        <p:nvPicPr>
          <p:cNvPr id="6" name="Picture Placeholder 5" descr="Colgan Avenue below box culvert.jpg"/>
          <p:cNvPicPr>
            <a:picLocks noGrp="1" noChangeAspect="1"/>
          </p:cNvPicPr>
          <p:nvPr>
            <p:ph type="pic" idx="1"/>
          </p:nvPr>
        </p:nvPicPr>
        <p:blipFill>
          <a:blip r:embed="rId2" cstate="print"/>
          <a:stretch>
            <a:fillRect/>
          </a:stretch>
        </p:blipFill>
        <p:spPr>
          <a:xfrm>
            <a:off x="3429000" y="228600"/>
            <a:ext cx="4724400" cy="6299201"/>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street view Aston Ave by fairgrounds.jpg"/>
          <p:cNvPicPr>
            <a:picLocks noGrp="1" noChangeAspect="1"/>
          </p:cNvPicPr>
          <p:nvPr>
            <p:ph type="pic" idx="1"/>
          </p:nvPr>
        </p:nvPicPr>
        <p:blipFill>
          <a:blip r:embed="rId2" cstate="print"/>
          <a:srcRect l="8786" r="8786"/>
          <a:stretch>
            <a:fillRect/>
          </a:stretch>
        </p:blipFill>
        <p:spPr>
          <a:xfrm>
            <a:off x="838200" y="152400"/>
            <a:ext cx="6934200" cy="5200650"/>
          </a:xfrm>
        </p:spPr>
      </p:pic>
      <p:sp>
        <p:nvSpPr>
          <p:cNvPr id="4" name="Text Placeholder 3"/>
          <p:cNvSpPr>
            <a:spLocks noGrp="1"/>
          </p:cNvSpPr>
          <p:nvPr>
            <p:ph type="body" sz="half" idx="2"/>
          </p:nvPr>
        </p:nvSpPr>
        <p:spPr>
          <a:xfrm>
            <a:off x="381000" y="5486400"/>
            <a:ext cx="8534400" cy="1371600"/>
          </a:xfrm>
        </p:spPr>
        <p:txBody>
          <a:bodyPr/>
          <a:lstStyle/>
          <a:p>
            <a:r>
              <a:rPr lang="en-US" sz="2000" dirty="0" smtClean="0">
                <a:latin typeface="Comic Sans MS" pitchFamily="66" charset="0"/>
              </a:rPr>
              <a:t>The other branch of Colgan Creek begins in the area of town near the Sonoma County Fairgrounds.  All the water that flows off the land goes into storm drains and into a pipe underground.  The water is flowing downhill, underneath this street </a:t>
            </a:r>
            <a:endParaRPr lang="en-US" sz="2000" dirty="0">
              <a:latin typeface="Comic Sans MS" pitchFamily="66"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33400" y="5638800"/>
            <a:ext cx="8001000" cy="990600"/>
          </a:xfrm>
        </p:spPr>
        <p:txBody>
          <a:bodyPr/>
          <a:lstStyle/>
          <a:p>
            <a:r>
              <a:rPr lang="en-US" sz="2000" dirty="0" smtClean="0">
                <a:latin typeface="Comic Sans MS" pitchFamily="66" charset="0"/>
              </a:rPr>
              <a:t>This is farther downhill from the fairgrounds, on Colgan Avenue. Notice the storm drain. All the water flowing into the storm drain goes into Colgan Creek.  </a:t>
            </a:r>
            <a:endParaRPr lang="en-US" sz="2000" dirty="0">
              <a:latin typeface="Comic Sans MS" pitchFamily="66" charset="0"/>
            </a:endParaRPr>
          </a:p>
        </p:txBody>
      </p:sp>
      <p:pic>
        <p:nvPicPr>
          <p:cNvPr id="6" name="Picture Placeholder 5" descr="Colgan Ave storm drain.jpg"/>
          <p:cNvPicPr>
            <a:picLocks noGrp="1" noChangeAspect="1"/>
          </p:cNvPicPr>
          <p:nvPr>
            <p:ph type="pic" idx="1"/>
          </p:nvPr>
        </p:nvPicPr>
        <p:blipFill>
          <a:blip r:embed="rId2" cstate="print"/>
          <a:stretch>
            <a:fillRect/>
          </a:stretch>
        </p:blipFill>
        <p:spPr>
          <a:xfrm>
            <a:off x="533400" y="569595"/>
            <a:ext cx="7924800" cy="480441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5715000"/>
            <a:ext cx="8915400" cy="1143000"/>
          </a:xfrm>
        </p:spPr>
        <p:txBody>
          <a:bodyPr/>
          <a:lstStyle/>
          <a:p>
            <a:r>
              <a:rPr lang="en-US" sz="2000" dirty="0" smtClean="0">
                <a:latin typeface="Comic Sans MS" pitchFamily="66" charset="0"/>
              </a:rPr>
              <a:t>Farther down Colgan Avenue is the box culvert, where the water flowing under the street will converge with </a:t>
            </a:r>
            <a:r>
              <a:rPr lang="en-US" sz="2000" dirty="0" err="1" smtClean="0">
                <a:latin typeface="Comic Sans MS" pitchFamily="66" charset="0"/>
              </a:rPr>
              <a:t>Kawana</a:t>
            </a:r>
            <a:r>
              <a:rPr lang="en-US" sz="2000" dirty="0" smtClean="0">
                <a:latin typeface="Comic Sans MS" pitchFamily="66" charset="0"/>
              </a:rPr>
              <a:t> Springs.  From this point on, it is called Colgan Creek and it flows mostly above ground. </a:t>
            </a:r>
            <a:endParaRPr lang="en-US" sz="2000" dirty="0">
              <a:latin typeface="Comic Sans MS" pitchFamily="66" charset="0"/>
            </a:endParaRPr>
          </a:p>
        </p:txBody>
      </p:sp>
      <p:pic>
        <p:nvPicPr>
          <p:cNvPr id="6" name="Picture Placeholder 5" descr="Colgan Ave street view 1.jpg"/>
          <p:cNvPicPr>
            <a:picLocks noGrp="1" noChangeAspect="1"/>
          </p:cNvPicPr>
          <p:nvPr>
            <p:ph type="pic" idx="1"/>
          </p:nvPr>
        </p:nvPicPr>
        <p:blipFill>
          <a:blip r:embed="rId2" cstate="print"/>
          <a:stretch>
            <a:fillRect/>
          </a:stretch>
        </p:blipFill>
        <p:spPr>
          <a:xfrm>
            <a:off x="381000" y="304800"/>
            <a:ext cx="8477056" cy="51816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400" y="5486400"/>
            <a:ext cx="8839200" cy="1066800"/>
          </a:xfrm>
        </p:spPr>
        <p:txBody>
          <a:bodyPr/>
          <a:lstStyle/>
          <a:p>
            <a:r>
              <a:rPr lang="en-US" sz="2000" dirty="0" smtClean="0">
                <a:latin typeface="Comic Sans MS" pitchFamily="66" charset="0"/>
              </a:rPr>
              <a:t>The Colgan Creek Box Culvert, where </a:t>
            </a:r>
            <a:r>
              <a:rPr lang="en-US" sz="2000" dirty="0" err="1" smtClean="0">
                <a:latin typeface="Comic Sans MS" pitchFamily="66" charset="0"/>
              </a:rPr>
              <a:t>Kawana</a:t>
            </a:r>
            <a:r>
              <a:rPr lang="en-US" sz="2000" dirty="0" smtClean="0">
                <a:latin typeface="Comic Sans MS" pitchFamily="66" charset="0"/>
              </a:rPr>
              <a:t> Springs joins the water coming  through the underground pipe from the neighborhoods around the fairgrounds and Colgan Avenue. </a:t>
            </a:r>
            <a:endParaRPr lang="en-US" sz="2000" dirty="0">
              <a:latin typeface="Comic Sans MS" pitchFamily="66" charset="0"/>
            </a:endParaRPr>
          </a:p>
        </p:txBody>
      </p:sp>
      <p:pic>
        <p:nvPicPr>
          <p:cNvPr id="6" name="Picture Placeholder 5" descr="Colgan Culvert.JPG"/>
          <p:cNvPicPr>
            <a:picLocks noGrp="1" noChangeAspect="1"/>
          </p:cNvPicPr>
          <p:nvPr>
            <p:ph type="pic" idx="1"/>
          </p:nvPr>
        </p:nvPicPr>
        <p:blipFill>
          <a:blip r:embed="rId2" cstate="print"/>
          <a:srcRect/>
          <a:stretch>
            <a:fillRect/>
          </a:stretch>
        </p:blipFill>
        <p:spPr>
          <a:xfrm>
            <a:off x="838200" y="152400"/>
            <a:ext cx="6908800" cy="51816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0"/>
            <a:ext cx="8229600" cy="4800600"/>
          </a:xfrm>
        </p:spPr>
        <p:txBody>
          <a:bodyPr/>
          <a:lstStyle/>
          <a:p>
            <a:pPr algn="l"/>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The steam flows through neighborhoods, past homes, schools, shopping malls, industry and parks.   </a:t>
            </a:r>
            <a:br>
              <a:rPr lang="en-US" sz="2400"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It flows under Highway 101 and under city streets.  </a:t>
            </a:r>
            <a:br>
              <a:rPr lang="en-US" sz="2400"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Many sections of the stream are in concrete channels.  The sections without concrete are unnaturally straight. </a:t>
            </a:r>
            <a:br>
              <a:rPr lang="en-US" sz="2400"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The stream bottom is mostly sand and fine silt, with some pieces of broken concrete. </a:t>
            </a:r>
            <a:r>
              <a:rPr lang="en-US" sz="2000" dirty="0" smtClean="0">
                <a:latin typeface="Comic Sans MS" pitchFamily="66" charset="0"/>
              </a:rPr>
              <a:t/>
            </a:r>
            <a:br>
              <a:rPr lang="en-US" sz="2000" dirty="0" smtClean="0">
                <a:latin typeface="Comic Sans MS" pitchFamily="66" charset="0"/>
              </a:rPr>
            </a:br>
            <a:r>
              <a:rPr lang="en-US" sz="2000" dirty="0" smtClean="0">
                <a:latin typeface="Comic Sans MS" pitchFamily="66" charset="0"/>
              </a:rPr>
              <a:t/>
            </a:r>
            <a:br>
              <a:rPr lang="en-US" sz="2000" dirty="0" smtClean="0">
                <a:latin typeface="Comic Sans MS" pitchFamily="66" charset="0"/>
              </a:rPr>
            </a:br>
            <a:r>
              <a:rPr lang="en-US" sz="2000" dirty="0" smtClean="0">
                <a:latin typeface="Comic Sans MS" pitchFamily="66" charset="0"/>
              </a:rPr>
              <a:t/>
            </a:r>
            <a:br>
              <a:rPr lang="en-US" sz="2000" dirty="0" smtClean="0">
                <a:latin typeface="Comic Sans MS" pitchFamily="66" charset="0"/>
              </a:rPr>
            </a:br>
            <a:r>
              <a:rPr lang="en-US" sz="2000" dirty="0" smtClean="0">
                <a:latin typeface="Comic Sans MS" pitchFamily="66" charset="0"/>
              </a:rPr>
              <a:t/>
            </a:r>
            <a:br>
              <a:rPr lang="en-US" sz="2000" dirty="0" smtClean="0">
                <a:latin typeface="Comic Sans MS" pitchFamily="66" charset="0"/>
              </a:rPr>
            </a:br>
            <a:r>
              <a:rPr lang="en-US" sz="2000" dirty="0" smtClean="0"/>
              <a:t/>
            </a:r>
            <a:br>
              <a:rPr lang="en-US" sz="2000" dirty="0" smtClean="0"/>
            </a:br>
            <a:endParaRPr lang="en-US" sz="2000" dirty="0"/>
          </a:p>
        </p:txBody>
      </p:sp>
      <p:sp>
        <p:nvSpPr>
          <p:cNvPr id="6" name="TextBox 5"/>
          <p:cNvSpPr txBox="1"/>
          <p:nvPr/>
        </p:nvSpPr>
        <p:spPr>
          <a:xfrm>
            <a:off x="533400" y="533400"/>
            <a:ext cx="8610600" cy="646331"/>
          </a:xfrm>
          <a:prstGeom prst="rect">
            <a:avLst/>
          </a:prstGeom>
          <a:noFill/>
        </p:spPr>
        <p:txBody>
          <a:bodyPr wrap="square" rtlCol="0">
            <a:spAutoFit/>
          </a:bodyPr>
          <a:lstStyle/>
          <a:p>
            <a:r>
              <a:rPr lang="en-US" sz="3600" dirty="0" smtClean="0">
                <a:latin typeface="Comic Sans MS" pitchFamily="66" charset="0"/>
              </a:rPr>
              <a:t>The middle section of Colgan Creek</a:t>
            </a:r>
            <a:endParaRPr lang="en-US" sz="3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19800"/>
            <a:ext cx="9144000" cy="838200"/>
          </a:xfrm>
        </p:spPr>
        <p:txBody>
          <a:bodyPr/>
          <a:lstStyle/>
          <a:p>
            <a:r>
              <a:rPr lang="en-US" sz="2000" dirty="0" smtClean="0">
                <a:latin typeface="Comic Sans MS" pitchFamily="66" charset="0"/>
              </a:rPr>
              <a:t>The creek flows along Colgan Avenue, then passes under Highway 101. </a:t>
            </a:r>
            <a:br>
              <a:rPr lang="en-US" sz="2000" dirty="0" smtClean="0">
                <a:latin typeface="Comic Sans MS" pitchFamily="66" charset="0"/>
              </a:rPr>
            </a:br>
            <a:r>
              <a:rPr lang="en-US" sz="2000" dirty="0" smtClean="0">
                <a:latin typeface="Comic Sans MS" pitchFamily="66" charset="0"/>
              </a:rPr>
              <a:t>It passes under Corby Ave and then </a:t>
            </a:r>
            <a:r>
              <a:rPr lang="en-US" sz="2000" dirty="0" err="1" smtClean="0">
                <a:latin typeface="Comic Sans MS" pitchFamily="66" charset="0"/>
              </a:rPr>
              <a:t>zig-zags</a:t>
            </a:r>
            <a:r>
              <a:rPr lang="en-US" sz="2000" dirty="0" smtClean="0">
                <a:latin typeface="Comic Sans MS" pitchFamily="66" charset="0"/>
              </a:rPr>
              <a:t> through residential streets. </a:t>
            </a:r>
            <a:endParaRPr lang="en-US" sz="2000" dirty="0">
              <a:latin typeface="Comic Sans MS" pitchFamily="66" charset="0"/>
            </a:endParaRPr>
          </a:p>
        </p:txBody>
      </p:sp>
      <p:pic>
        <p:nvPicPr>
          <p:cNvPr id="1026" name="Picture 2"/>
          <p:cNvPicPr>
            <a:picLocks noGrp="1" noChangeAspect="1" noChangeArrowheads="1"/>
          </p:cNvPicPr>
          <p:nvPr>
            <p:ph type="pic" idx="1"/>
          </p:nvPr>
        </p:nvPicPr>
        <p:blipFill>
          <a:blip r:embed="rId2" cstate="print"/>
          <a:srcRect l="14917" r="14917"/>
          <a:stretch>
            <a:fillRect/>
          </a:stretch>
        </p:blipFill>
        <p:spPr bwMode="auto">
          <a:xfrm>
            <a:off x="685800" y="114300"/>
            <a:ext cx="7772400" cy="582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5943600"/>
            <a:ext cx="8001000" cy="685800"/>
          </a:xfrm>
        </p:spPr>
        <p:txBody>
          <a:bodyPr/>
          <a:lstStyle/>
          <a:p>
            <a:r>
              <a:rPr lang="en-US" sz="2000" dirty="0" smtClean="0">
                <a:latin typeface="Comic Sans MS" pitchFamily="66" charset="0"/>
              </a:rPr>
              <a:t>Colgan Creek at Hearn Avenue. </a:t>
            </a:r>
            <a:endParaRPr lang="en-US" sz="2000" dirty="0">
              <a:latin typeface="Comic Sans MS" pitchFamily="66" charset="0"/>
            </a:endParaRPr>
          </a:p>
        </p:txBody>
      </p:sp>
      <p:pic>
        <p:nvPicPr>
          <p:cNvPr id="6" name="Picture Placeholder 5" descr="Hearn.jpg"/>
          <p:cNvPicPr>
            <a:picLocks noGrp="1" noChangeAspect="1"/>
          </p:cNvPicPr>
          <p:nvPr>
            <p:ph type="pic" idx="1"/>
          </p:nvPr>
        </p:nvPicPr>
        <p:blipFill>
          <a:blip r:embed="rId2" cstate="print"/>
          <a:srcRect t="21875" b="21875"/>
          <a:stretch>
            <a:fillRect/>
          </a:stretch>
        </p:blipFill>
        <p:spPr>
          <a:xfrm>
            <a:off x="838200" y="304800"/>
            <a:ext cx="7467600" cy="56007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6248400"/>
            <a:ext cx="8382000" cy="609600"/>
          </a:xfrm>
        </p:spPr>
        <p:txBody>
          <a:bodyPr/>
          <a:lstStyle/>
          <a:p>
            <a:r>
              <a:rPr lang="en-US" sz="2000" dirty="0" smtClean="0">
                <a:latin typeface="Comic Sans MS" pitchFamily="66" charset="0"/>
              </a:rPr>
              <a:t>Egrets hunting for food in Colgan Creek, upstream of Hearn Avenue. </a:t>
            </a:r>
            <a:endParaRPr lang="en-US" sz="2000" dirty="0">
              <a:latin typeface="Comic Sans MS" pitchFamily="66" charset="0"/>
            </a:endParaRPr>
          </a:p>
        </p:txBody>
      </p:sp>
      <p:pic>
        <p:nvPicPr>
          <p:cNvPr id="6" name="Picture Placeholder 5" descr="Egret fishing lesson above Hearn.jpg"/>
          <p:cNvPicPr>
            <a:picLocks noGrp="1" noChangeAspect="1"/>
          </p:cNvPicPr>
          <p:nvPr>
            <p:ph type="pic" idx="1"/>
          </p:nvPr>
        </p:nvPicPr>
        <p:blipFill>
          <a:blip r:embed="rId2" cstate="print"/>
          <a:srcRect/>
          <a:stretch>
            <a:fillRect/>
          </a:stretch>
        </p:blipFill>
        <p:spPr>
          <a:xfrm>
            <a:off x="609600" y="228600"/>
            <a:ext cx="7721600" cy="57912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5943600"/>
            <a:ext cx="8001000" cy="685800"/>
          </a:xfrm>
        </p:spPr>
        <p:txBody>
          <a:bodyPr/>
          <a:lstStyle/>
          <a:p>
            <a:r>
              <a:rPr lang="en-US" sz="2000" dirty="0" smtClean="0">
                <a:latin typeface="Comic Sans MS" pitchFamily="66" charset="0"/>
              </a:rPr>
              <a:t>When the creek reaches Victoria Drive, it is again in a concrete channel.  The creek is dry in this photo. </a:t>
            </a:r>
            <a:endParaRPr lang="en-US" sz="2000" dirty="0">
              <a:latin typeface="Comic Sans MS" pitchFamily="66" charset="0"/>
            </a:endParaRPr>
          </a:p>
        </p:txBody>
      </p:sp>
      <p:pic>
        <p:nvPicPr>
          <p:cNvPr id="6" name="Picture Placeholder 5" descr="Victoria Drive Looking Upstream.jpg"/>
          <p:cNvPicPr>
            <a:picLocks noGrp="1" noChangeAspect="1"/>
          </p:cNvPicPr>
          <p:nvPr>
            <p:ph type="pic" idx="1"/>
          </p:nvPr>
        </p:nvPicPr>
        <p:blipFill>
          <a:blip r:embed="rId2" cstate="print"/>
          <a:srcRect/>
          <a:stretch>
            <a:fillRect/>
          </a:stretch>
        </p:blipFill>
        <p:spPr>
          <a:xfrm>
            <a:off x="762000" y="304800"/>
            <a:ext cx="7387167" cy="5540375"/>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Taylor mt from distance wide.jpg"/>
          <p:cNvPicPr>
            <a:picLocks noGrp="1" noChangeAspect="1"/>
          </p:cNvPicPr>
          <p:nvPr>
            <p:ph type="pic" idx="1"/>
          </p:nvPr>
        </p:nvPicPr>
        <p:blipFill>
          <a:blip r:embed="rId2" cstate="print"/>
          <a:srcRect l="18583" r="18583"/>
          <a:stretch>
            <a:fillRect/>
          </a:stretch>
        </p:blipFill>
        <p:spPr>
          <a:xfrm>
            <a:off x="914400" y="685800"/>
            <a:ext cx="6575452" cy="4931537"/>
          </a:xfrm>
        </p:spPr>
      </p:pic>
      <p:sp>
        <p:nvSpPr>
          <p:cNvPr id="4" name="Text Placeholder 3"/>
          <p:cNvSpPr>
            <a:spLocks noGrp="1"/>
          </p:cNvSpPr>
          <p:nvPr>
            <p:ph type="body" sz="half" idx="2"/>
          </p:nvPr>
        </p:nvSpPr>
        <p:spPr>
          <a:xfrm>
            <a:off x="762000" y="5943600"/>
            <a:ext cx="7010400" cy="609600"/>
          </a:xfrm>
        </p:spPr>
        <p:txBody>
          <a:bodyPr/>
          <a:lstStyle/>
          <a:p>
            <a:r>
              <a:rPr lang="en-US" sz="2000" dirty="0" err="1" smtClean="0">
                <a:latin typeface="Comic Sans MS" pitchFamily="66" charset="0"/>
              </a:rPr>
              <a:t>Kawana</a:t>
            </a:r>
            <a:r>
              <a:rPr lang="en-US" sz="2000" dirty="0" smtClean="0">
                <a:latin typeface="Comic Sans MS" pitchFamily="66" charset="0"/>
              </a:rPr>
              <a:t> Springs flows from the northern side of Taylor Mountain.</a:t>
            </a:r>
            <a:endParaRPr lang="en-US" sz="2000" dirty="0">
              <a:latin typeface="Comic Sans MS" pitchFamily="6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6172200"/>
            <a:ext cx="8001000" cy="457200"/>
          </a:xfrm>
        </p:spPr>
        <p:txBody>
          <a:bodyPr/>
          <a:lstStyle/>
          <a:p>
            <a:r>
              <a:rPr lang="en-US" sz="2000" dirty="0" smtClean="0">
                <a:latin typeface="Comic Sans MS" pitchFamily="66" charset="0"/>
              </a:rPr>
              <a:t>Colgan Creek flowing under Victoria Drive.  </a:t>
            </a:r>
            <a:endParaRPr lang="en-US" sz="2000" dirty="0">
              <a:latin typeface="Comic Sans MS" pitchFamily="66" charset="0"/>
            </a:endParaRPr>
          </a:p>
        </p:txBody>
      </p:sp>
      <p:pic>
        <p:nvPicPr>
          <p:cNvPr id="6" name="Picture Placeholder 5" descr="Victoria Drive.jpg"/>
          <p:cNvPicPr>
            <a:picLocks noGrp="1" noChangeAspect="1"/>
          </p:cNvPicPr>
          <p:nvPr>
            <p:ph type="pic" idx="1"/>
          </p:nvPr>
        </p:nvPicPr>
        <p:blipFill>
          <a:blip r:embed="rId2" cstate="print"/>
          <a:stretch>
            <a:fillRect/>
          </a:stretch>
        </p:blipFill>
        <p:spPr>
          <a:xfrm>
            <a:off x="609600" y="152400"/>
            <a:ext cx="7924800" cy="59436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6172200"/>
            <a:ext cx="8001000" cy="533400"/>
          </a:xfrm>
        </p:spPr>
        <p:txBody>
          <a:bodyPr/>
          <a:lstStyle/>
          <a:p>
            <a:r>
              <a:rPr lang="en-US" sz="2000" dirty="0" smtClean="0">
                <a:latin typeface="Comic Sans MS" pitchFamily="66" charset="0"/>
              </a:rPr>
              <a:t>Trail along the creek near Victoria Drive. </a:t>
            </a:r>
            <a:endParaRPr lang="en-US" sz="2000" dirty="0">
              <a:latin typeface="Comic Sans MS" pitchFamily="66" charset="0"/>
            </a:endParaRPr>
          </a:p>
        </p:txBody>
      </p:sp>
      <p:pic>
        <p:nvPicPr>
          <p:cNvPr id="6" name="Picture Placeholder 5" descr="Victoria trail.JPG"/>
          <p:cNvPicPr>
            <a:picLocks noGrp="1" noChangeAspect="1"/>
          </p:cNvPicPr>
          <p:nvPr>
            <p:ph type="pic" idx="1"/>
          </p:nvPr>
        </p:nvPicPr>
        <p:blipFill>
          <a:blip r:embed="rId2" cstate="print"/>
          <a:srcRect/>
          <a:stretch>
            <a:fillRect/>
          </a:stretch>
        </p:blipFill>
        <p:spPr>
          <a:xfrm>
            <a:off x="609600" y="304800"/>
            <a:ext cx="7620000" cy="571500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5867400"/>
            <a:ext cx="8153400" cy="685800"/>
          </a:xfrm>
        </p:spPr>
        <p:txBody>
          <a:bodyPr/>
          <a:lstStyle/>
          <a:p>
            <a:r>
              <a:rPr lang="en-US" sz="2000" dirty="0" smtClean="0">
                <a:latin typeface="Comic Sans MS" pitchFamily="66" charset="0"/>
              </a:rPr>
              <a:t>The creek flows along Monument Drive and then across Dutton Meadow.  There is a trail next to the creek here. </a:t>
            </a:r>
            <a:endParaRPr lang="en-US" sz="2000" dirty="0">
              <a:latin typeface="Comic Sans MS" pitchFamily="66" charset="0"/>
            </a:endParaRPr>
          </a:p>
        </p:txBody>
      </p:sp>
      <p:pic>
        <p:nvPicPr>
          <p:cNvPr id="5" name="Picture Placeholder 4" descr="street view monument drive.jpg"/>
          <p:cNvPicPr>
            <a:picLocks noGrp="1" noChangeAspect="1"/>
          </p:cNvPicPr>
          <p:nvPr>
            <p:ph type="pic" idx="1"/>
          </p:nvPr>
        </p:nvPicPr>
        <p:blipFill>
          <a:blip r:embed="rId2" cstate="print"/>
          <a:stretch>
            <a:fillRect/>
          </a:stretch>
        </p:blipFill>
        <p:spPr>
          <a:xfrm>
            <a:off x="274897" y="457200"/>
            <a:ext cx="8488103" cy="50292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6248400"/>
            <a:ext cx="8001000" cy="381000"/>
          </a:xfrm>
        </p:spPr>
        <p:txBody>
          <a:bodyPr/>
          <a:lstStyle/>
          <a:p>
            <a:pPr algn="ctr"/>
            <a:r>
              <a:rPr lang="en-US" sz="2000" dirty="0" smtClean="0">
                <a:latin typeface="Comic Sans MS" pitchFamily="66" charset="0"/>
              </a:rPr>
              <a:t>Looking upstream from Bellevue Avenue. </a:t>
            </a:r>
            <a:endParaRPr lang="en-US" sz="2000" dirty="0">
              <a:latin typeface="Comic Sans MS" pitchFamily="66" charset="0"/>
            </a:endParaRPr>
          </a:p>
        </p:txBody>
      </p:sp>
      <p:pic>
        <p:nvPicPr>
          <p:cNvPr id="6" name="Picture Placeholder 5" descr="Upstram from Dutton meadow.JPG"/>
          <p:cNvPicPr>
            <a:picLocks noGrp="1" noChangeAspect="1"/>
          </p:cNvPicPr>
          <p:nvPr>
            <p:ph type="pic" idx="1"/>
          </p:nvPr>
        </p:nvPicPr>
        <p:blipFill>
          <a:blip r:embed="rId2" cstate="print"/>
          <a:srcRect/>
          <a:stretch>
            <a:fillRect/>
          </a:stretch>
        </p:blipFill>
        <p:spPr>
          <a:xfrm>
            <a:off x="685800" y="228600"/>
            <a:ext cx="7924800" cy="594360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85800" y="6172200"/>
            <a:ext cx="8001000" cy="533400"/>
          </a:xfrm>
        </p:spPr>
        <p:txBody>
          <a:bodyPr/>
          <a:lstStyle/>
          <a:p>
            <a:r>
              <a:rPr lang="en-US" sz="2000" dirty="0" smtClean="0">
                <a:latin typeface="Comic Sans MS" pitchFamily="66" charset="0"/>
              </a:rPr>
              <a:t>Looking downstream from Dutton Meadow. </a:t>
            </a:r>
            <a:endParaRPr lang="en-US" sz="2000" dirty="0">
              <a:latin typeface="Comic Sans MS" pitchFamily="66" charset="0"/>
            </a:endParaRPr>
          </a:p>
        </p:txBody>
      </p:sp>
      <p:pic>
        <p:nvPicPr>
          <p:cNvPr id="6" name="Picture Placeholder 5" descr="Dutton Meadow.JPG"/>
          <p:cNvPicPr>
            <a:picLocks noGrp="1" noChangeAspect="1"/>
          </p:cNvPicPr>
          <p:nvPr>
            <p:ph type="pic" idx="1"/>
          </p:nvPr>
        </p:nvPicPr>
        <p:blipFill>
          <a:blip r:embed="rId2" cstate="print"/>
          <a:srcRect/>
          <a:stretch>
            <a:fillRect/>
          </a:stretch>
        </p:blipFill>
        <p:spPr>
          <a:xfrm>
            <a:off x="762000" y="304800"/>
            <a:ext cx="7721600" cy="5791200"/>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6019800"/>
            <a:ext cx="8610600" cy="685800"/>
          </a:xfrm>
        </p:spPr>
        <p:txBody>
          <a:bodyPr/>
          <a:lstStyle/>
          <a:p>
            <a:r>
              <a:rPr lang="en-US" sz="2000" dirty="0" smtClean="0">
                <a:latin typeface="Comic Sans MS" pitchFamily="66" charset="0"/>
              </a:rPr>
              <a:t>Near Elsie Allen High school, looking upstream at Burgess Bridge and Taylor Mountain. </a:t>
            </a:r>
            <a:endParaRPr lang="en-US" sz="2000" dirty="0">
              <a:latin typeface="Comic Sans MS" pitchFamily="66" charset="0"/>
            </a:endParaRPr>
          </a:p>
        </p:txBody>
      </p:sp>
      <p:pic>
        <p:nvPicPr>
          <p:cNvPr id="9" name="Picture Placeholder 8" descr="DSCN0714.JPG"/>
          <p:cNvPicPr>
            <a:picLocks noGrp="1" noChangeAspect="1"/>
          </p:cNvPicPr>
          <p:nvPr>
            <p:ph type="pic" idx="1"/>
          </p:nvPr>
        </p:nvPicPr>
        <p:blipFill>
          <a:blip r:embed="rId2" cstate="print"/>
          <a:srcRect/>
          <a:stretch>
            <a:fillRect/>
          </a:stretch>
        </p:blipFill>
        <p:spPr>
          <a:xfrm>
            <a:off x="685800" y="152400"/>
            <a:ext cx="7823200" cy="586740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5943600"/>
            <a:ext cx="8001000" cy="685800"/>
          </a:xfrm>
        </p:spPr>
        <p:txBody>
          <a:bodyPr/>
          <a:lstStyle/>
          <a:p>
            <a:r>
              <a:rPr lang="en-US" sz="2000" dirty="0" smtClean="0">
                <a:latin typeface="Comic Sans MS" pitchFamily="66" charset="0"/>
              </a:rPr>
              <a:t>Here is the creek just before it flows under Bellevue Avenue.  This is looking upstream.  Burgess Bridge is in the far distance.   </a:t>
            </a:r>
            <a:endParaRPr lang="en-US" sz="2000" dirty="0">
              <a:latin typeface="Comic Sans MS" pitchFamily="66" charset="0"/>
            </a:endParaRPr>
          </a:p>
        </p:txBody>
      </p:sp>
      <p:pic>
        <p:nvPicPr>
          <p:cNvPr id="6" name="Picture Placeholder 5" descr="2015-05-14 15.34.51.jpg"/>
          <p:cNvPicPr>
            <a:picLocks noGrp="1" noChangeAspect="1"/>
          </p:cNvPicPr>
          <p:nvPr>
            <p:ph type="pic" idx="1"/>
          </p:nvPr>
        </p:nvPicPr>
        <p:blipFill>
          <a:blip r:embed="rId2" cstate="print"/>
          <a:srcRect t="21875" b="21875"/>
          <a:stretch>
            <a:fillRect/>
          </a:stretch>
        </p:blipFill>
        <p:spPr>
          <a:xfrm>
            <a:off x="762000" y="152400"/>
            <a:ext cx="7543800" cy="565785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latin typeface="Comic Sans MS" pitchFamily="66" charset="0"/>
              </a:rPr>
              <a:t>The Lower Section of Colgan Creek</a:t>
            </a:r>
            <a:endParaRPr lang="en-US" sz="3600" dirty="0">
              <a:latin typeface="Comic Sans MS" pitchFamily="66" charset="0"/>
            </a:endParaRPr>
          </a:p>
        </p:txBody>
      </p:sp>
      <p:sp>
        <p:nvSpPr>
          <p:cNvPr id="6" name="Content Placeholder 5"/>
          <p:cNvSpPr>
            <a:spLocks noGrp="1"/>
          </p:cNvSpPr>
          <p:nvPr>
            <p:ph idx="1"/>
          </p:nvPr>
        </p:nvSpPr>
        <p:spPr/>
        <p:txBody>
          <a:bodyPr/>
          <a:lstStyle/>
          <a:p>
            <a:r>
              <a:rPr lang="en-US" dirty="0" smtClean="0">
                <a:latin typeface="Comic Sans MS" pitchFamily="66" charset="0"/>
              </a:rPr>
              <a:t>The lower section of the creek flows through agricultural lands, past the water treatment facility, and finally into </a:t>
            </a:r>
            <a:r>
              <a:rPr lang="en-US" smtClean="0">
                <a:latin typeface="Comic Sans MS" pitchFamily="66" charset="0"/>
              </a:rPr>
              <a:t>the Laguna de Santa Rosa. </a:t>
            </a:r>
            <a:endParaRPr lang="en-US" dirty="0">
              <a:latin typeface="Comic Sans MS" pitchFamily="66"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81000" y="6400800"/>
            <a:ext cx="8534400" cy="304800"/>
          </a:xfrm>
        </p:spPr>
        <p:txBody>
          <a:bodyPr/>
          <a:lstStyle/>
          <a:p>
            <a:r>
              <a:rPr lang="en-US" sz="2000" dirty="0" smtClean="0">
                <a:latin typeface="Comic Sans MS" pitchFamily="66" charset="0"/>
              </a:rPr>
              <a:t>Downstream from Bellevue Avenue, the landscape is less developed.  </a:t>
            </a:r>
            <a:endParaRPr lang="en-US" sz="2000" dirty="0">
              <a:latin typeface="Comic Sans MS" pitchFamily="66" charset="0"/>
            </a:endParaRPr>
          </a:p>
        </p:txBody>
      </p:sp>
      <p:pic>
        <p:nvPicPr>
          <p:cNvPr id="8" name="Picture Placeholder 7" descr="below bellevue dots,psd.jpg"/>
          <p:cNvPicPr>
            <a:picLocks noGrp="1" noChangeAspect="1"/>
          </p:cNvPicPr>
          <p:nvPr>
            <p:ph type="pic" idx="1"/>
          </p:nvPr>
        </p:nvPicPr>
        <p:blipFill>
          <a:blip r:embed="rId2" cstate="print"/>
          <a:srcRect t="8320" b="8320"/>
          <a:stretch>
            <a:fillRect/>
          </a:stretch>
        </p:blipFill>
        <p:spPr>
          <a:xfrm>
            <a:off x="381000" y="152400"/>
            <a:ext cx="8388096" cy="6291053"/>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381000" y="6172200"/>
            <a:ext cx="8382000" cy="685800"/>
          </a:xfrm>
        </p:spPr>
        <p:txBody>
          <a:bodyPr/>
          <a:lstStyle/>
          <a:p>
            <a:r>
              <a:rPr lang="en-US" sz="1800" dirty="0" smtClean="0">
                <a:latin typeface="Comic Sans MS" pitchFamily="66" charset="0"/>
              </a:rPr>
              <a:t>Colgan Creek, as it passes under Todd Road.  The landscape is more open here, and is used partly for agriculture. </a:t>
            </a:r>
            <a:endParaRPr lang="en-US" sz="1800" dirty="0">
              <a:latin typeface="Comic Sans MS" pitchFamily="66" charset="0"/>
            </a:endParaRPr>
          </a:p>
        </p:txBody>
      </p:sp>
      <p:pic>
        <p:nvPicPr>
          <p:cNvPr id="9" name="Picture Placeholder 8" descr="todd road.jpg"/>
          <p:cNvPicPr>
            <a:picLocks noGrp="1" noChangeAspect="1"/>
          </p:cNvPicPr>
          <p:nvPr>
            <p:ph type="pic" idx="1"/>
          </p:nvPr>
        </p:nvPicPr>
        <p:blipFill>
          <a:blip r:embed="rId2" cstate="print"/>
          <a:srcRect l="11917" r="11917"/>
          <a:stretch>
            <a:fillRect/>
          </a:stretch>
        </p:blipFill>
        <p:spPr>
          <a:xfrm>
            <a:off x="685800" y="152400"/>
            <a:ext cx="7920567" cy="5940425"/>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aylor mt looking down.jpg"/>
          <p:cNvPicPr>
            <a:picLocks noGrp="1" noChangeAspect="1"/>
          </p:cNvPicPr>
          <p:nvPr>
            <p:ph type="pic" idx="1"/>
          </p:nvPr>
        </p:nvPicPr>
        <p:blipFill>
          <a:blip r:embed="rId2" cstate="print"/>
          <a:srcRect/>
          <a:stretch>
            <a:fillRect/>
          </a:stretch>
        </p:blipFill>
        <p:spPr>
          <a:xfrm>
            <a:off x="838200" y="228600"/>
            <a:ext cx="6915679" cy="5186759"/>
          </a:xfrm>
        </p:spPr>
      </p:pic>
      <p:sp>
        <p:nvSpPr>
          <p:cNvPr id="4" name="Text Placeholder 3"/>
          <p:cNvSpPr>
            <a:spLocks noGrp="1"/>
          </p:cNvSpPr>
          <p:nvPr>
            <p:ph type="body" sz="half" idx="2"/>
          </p:nvPr>
        </p:nvSpPr>
        <p:spPr>
          <a:xfrm>
            <a:off x="838200" y="5638800"/>
            <a:ext cx="7543800" cy="838200"/>
          </a:xfrm>
        </p:spPr>
        <p:txBody>
          <a:bodyPr/>
          <a:lstStyle/>
          <a:p>
            <a:r>
              <a:rPr lang="en-US" sz="2000" dirty="0" smtClean="0">
                <a:latin typeface="Comic Sans MS" pitchFamily="66" charset="0"/>
              </a:rPr>
              <a:t>The mountain is not developed.  It has open space, with grasslands and oak trees. Santa Rosa spreads out below. </a:t>
            </a:r>
            <a:endParaRPr lang="en-US" sz="2000" dirty="0">
              <a:latin typeface="Comic Sans MS" pitchFamily="66"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upstream from llano.jpg"/>
          <p:cNvPicPr>
            <a:picLocks noGrp="1" noChangeAspect="1"/>
          </p:cNvPicPr>
          <p:nvPr>
            <p:ph type="pic" idx="1"/>
          </p:nvPr>
        </p:nvPicPr>
        <p:blipFill>
          <a:blip r:embed="rId2" cstate="print"/>
          <a:srcRect l="10284" r="10284"/>
          <a:stretch>
            <a:fillRect/>
          </a:stretch>
        </p:blipFill>
        <p:spPr>
          <a:xfrm>
            <a:off x="304800" y="152400"/>
            <a:ext cx="8305800" cy="6229350"/>
          </a:xfrm>
        </p:spPr>
      </p:pic>
      <p:sp>
        <p:nvSpPr>
          <p:cNvPr id="6" name="Text Placeholder 5"/>
          <p:cNvSpPr>
            <a:spLocks noGrp="1"/>
          </p:cNvSpPr>
          <p:nvPr>
            <p:ph type="body" sz="half" idx="2"/>
          </p:nvPr>
        </p:nvSpPr>
        <p:spPr>
          <a:xfrm>
            <a:off x="2286000" y="6400800"/>
            <a:ext cx="4038600" cy="381000"/>
          </a:xfrm>
        </p:spPr>
        <p:txBody>
          <a:bodyPr/>
          <a:lstStyle/>
          <a:p>
            <a:pPr algn="ctr"/>
            <a:r>
              <a:rPr lang="en-US" sz="2000" dirty="0" smtClean="0">
                <a:latin typeface="Comic Sans MS" pitchFamily="66" charset="0"/>
              </a:rPr>
              <a:t>At Llano Road, looking upstream. </a:t>
            </a:r>
            <a:endParaRPr lang="en-US" sz="2000" dirty="0">
              <a:latin typeface="Comic Sans MS" pitchFamily="66"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6096000"/>
            <a:ext cx="8001000" cy="533400"/>
          </a:xfrm>
        </p:spPr>
        <p:txBody>
          <a:bodyPr/>
          <a:lstStyle/>
          <a:p>
            <a:pPr algn="ctr"/>
            <a:r>
              <a:rPr lang="en-US" sz="2000" dirty="0" smtClean="0">
                <a:latin typeface="Comic Sans MS" pitchFamily="66" charset="0"/>
              </a:rPr>
              <a:t>Lower Colgan Creek.</a:t>
            </a:r>
            <a:endParaRPr lang="en-US" sz="2000" dirty="0">
              <a:latin typeface="Comic Sans MS" pitchFamily="66" charset="0"/>
            </a:endParaRPr>
          </a:p>
        </p:txBody>
      </p:sp>
      <p:pic>
        <p:nvPicPr>
          <p:cNvPr id="6" name="Picture Placeholder 5" descr="lower colgan reeds2.jpg"/>
          <p:cNvPicPr>
            <a:picLocks noGrp="1" noChangeAspect="1"/>
          </p:cNvPicPr>
          <p:nvPr>
            <p:ph type="pic" idx="1"/>
          </p:nvPr>
        </p:nvPicPr>
        <p:blipFill>
          <a:blip r:embed="rId2" cstate="print"/>
          <a:srcRect/>
          <a:stretch>
            <a:fillRect/>
          </a:stretch>
        </p:blipFill>
        <p:spPr>
          <a:xfrm>
            <a:off x="457200" y="228600"/>
            <a:ext cx="7696200" cy="5772150"/>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6019800"/>
            <a:ext cx="8001000" cy="533400"/>
          </a:xfrm>
        </p:spPr>
        <p:txBody>
          <a:bodyPr/>
          <a:lstStyle/>
          <a:p>
            <a:r>
              <a:rPr lang="en-US" sz="2000" dirty="0" smtClean="0">
                <a:latin typeface="Comic Sans MS" pitchFamily="66" charset="0"/>
              </a:rPr>
              <a:t>Lower Colgan, just before it flows into the Laguna de Santa Rosa.</a:t>
            </a:r>
            <a:endParaRPr lang="en-US" sz="2000" dirty="0">
              <a:latin typeface="Comic Sans MS" pitchFamily="66" charset="0"/>
            </a:endParaRPr>
          </a:p>
        </p:txBody>
      </p:sp>
      <p:pic>
        <p:nvPicPr>
          <p:cNvPr id="6" name="Picture Placeholder 5" descr="lower colgan2.jpg"/>
          <p:cNvPicPr>
            <a:picLocks noGrp="1" noChangeAspect="1"/>
          </p:cNvPicPr>
          <p:nvPr>
            <p:ph type="pic" idx="1"/>
          </p:nvPr>
        </p:nvPicPr>
        <p:blipFill>
          <a:blip r:embed="rId2" cstate="print"/>
          <a:srcRect/>
          <a:stretch>
            <a:fillRect/>
          </a:stretch>
        </p:blipFill>
        <p:spPr>
          <a:xfrm>
            <a:off x="762000" y="304800"/>
            <a:ext cx="7666567" cy="5749925"/>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20140328_150307.jpg"/>
          <p:cNvPicPr>
            <a:picLocks noGrp="1" noChangeAspect="1"/>
          </p:cNvPicPr>
          <p:nvPr>
            <p:ph type="pic" idx="1"/>
          </p:nvPr>
        </p:nvPicPr>
        <p:blipFill>
          <a:blip r:embed="rId2" cstate="print"/>
          <a:srcRect/>
          <a:stretch>
            <a:fillRect/>
          </a:stretch>
        </p:blipFill>
        <p:spPr>
          <a:xfrm>
            <a:off x="914399" y="152400"/>
            <a:ext cx="7620001" cy="5715000"/>
          </a:xfrm>
        </p:spPr>
      </p:pic>
      <p:sp>
        <p:nvSpPr>
          <p:cNvPr id="4" name="Text Placeholder 3"/>
          <p:cNvSpPr>
            <a:spLocks noGrp="1"/>
          </p:cNvSpPr>
          <p:nvPr>
            <p:ph type="body" sz="half" idx="2"/>
          </p:nvPr>
        </p:nvSpPr>
        <p:spPr>
          <a:xfrm>
            <a:off x="838200" y="6096000"/>
            <a:ext cx="8001000" cy="457200"/>
          </a:xfrm>
        </p:spPr>
        <p:txBody>
          <a:bodyPr/>
          <a:lstStyle/>
          <a:p>
            <a:r>
              <a:rPr lang="en-US" sz="2000" dirty="0" smtClean="0">
                <a:latin typeface="Comic Sans MS" pitchFamily="66" charset="0"/>
              </a:rPr>
              <a:t>Looking  out from Taylor Mountain. </a:t>
            </a:r>
            <a:endParaRPr lang="en-US" sz="2000" dirty="0">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5943600"/>
            <a:ext cx="8001000" cy="685800"/>
          </a:xfrm>
        </p:spPr>
        <p:txBody>
          <a:bodyPr/>
          <a:lstStyle/>
          <a:p>
            <a:r>
              <a:rPr lang="en-US" sz="2000" dirty="0" smtClean="0">
                <a:latin typeface="Comic Sans MS" pitchFamily="66" charset="0"/>
              </a:rPr>
              <a:t>The entrance to Taylor Mountain Park.  </a:t>
            </a:r>
            <a:r>
              <a:rPr lang="en-US" sz="2000" dirty="0" err="1" smtClean="0">
                <a:latin typeface="Comic Sans MS" pitchFamily="66" charset="0"/>
              </a:rPr>
              <a:t>Kawana</a:t>
            </a:r>
            <a:r>
              <a:rPr lang="en-US" sz="2000" dirty="0" smtClean="0">
                <a:latin typeface="Comic Sans MS" pitchFamily="66" charset="0"/>
              </a:rPr>
              <a:t> Springs is nearby, to the left. </a:t>
            </a:r>
          </a:p>
        </p:txBody>
      </p:sp>
      <p:pic>
        <p:nvPicPr>
          <p:cNvPr id="6" name="Picture Placeholder 5" descr="Taylor Mt. sign.JPG"/>
          <p:cNvPicPr>
            <a:picLocks noGrp="1" noChangeAspect="1"/>
          </p:cNvPicPr>
          <p:nvPr>
            <p:ph type="pic" idx="1"/>
          </p:nvPr>
        </p:nvPicPr>
        <p:blipFill>
          <a:blip r:embed="rId2" cstate="print"/>
          <a:srcRect/>
          <a:stretch>
            <a:fillRect/>
          </a:stretch>
        </p:blipFill>
        <p:spPr>
          <a:xfrm>
            <a:off x="685800" y="381000"/>
            <a:ext cx="7315200" cy="54864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5791200"/>
            <a:ext cx="8153400" cy="838200"/>
          </a:xfrm>
        </p:spPr>
        <p:txBody>
          <a:bodyPr/>
          <a:lstStyle/>
          <a:p>
            <a:r>
              <a:rPr lang="en-US" sz="2000" dirty="0" smtClean="0">
                <a:latin typeface="Comic Sans MS" pitchFamily="66" charset="0"/>
              </a:rPr>
              <a:t>There is a good canopy of oak and willow trees shading upper </a:t>
            </a:r>
            <a:r>
              <a:rPr lang="en-US" sz="2000" dirty="0" err="1" smtClean="0">
                <a:latin typeface="Comic Sans MS" pitchFamily="66" charset="0"/>
              </a:rPr>
              <a:t>Kawana</a:t>
            </a:r>
            <a:r>
              <a:rPr lang="en-US" sz="2000" dirty="0" smtClean="0">
                <a:latin typeface="Comic Sans MS" pitchFamily="66" charset="0"/>
              </a:rPr>
              <a:t> Springs.  </a:t>
            </a:r>
            <a:endParaRPr lang="en-US" sz="2000" dirty="0">
              <a:latin typeface="Comic Sans MS" pitchFamily="66" charset="0"/>
            </a:endParaRPr>
          </a:p>
        </p:txBody>
      </p:sp>
      <p:pic>
        <p:nvPicPr>
          <p:cNvPr id="7" name="Picture Placeholder 6" descr="Upper Kawana riparian .jpg"/>
          <p:cNvPicPr>
            <a:picLocks noGrp="1" noChangeAspect="1"/>
          </p:cNvPicPr>
          <p:nvPr>
            <p:ph type="pic" idx="1"/>
          </p:nvPr>
        </p:nvPicPr>
        <p:blipFill>
          <a:blip r:embed="rId2" cstate="print"/>
          <a:srcRect/>
          <a:stretch>
            <a:fillRect/>
          </a:stretch>
        </p:blipFill>
        <p:spPr>
          <a:xfrm>
            <a:off x="914400" y="228600"/>
            <a:ext cx="7162800" cy="53721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5943600"/>
            <a:ext cx="8001000" cy="685800"/>
          </a:xfrm>
        </p:spPr>
        <p:txBody>
          <a:bodyPr/>
          <a:lstStyle/>
          <a:p>
            <a:r>
              <a:rPr lang="en-US" sz="2000" dirty="0" smtClean="0">
                <a:latin typeface="Comic Sans MS" pitchFamily="66" charset="0"/>
              </a:rPr>
              <a:t>The upper section of </a:t>
            </a:r>
            <a:r>
              <a:rPr lang="en-US" sz="2000" dirty="0" err="1" smtClean="0">
                <a:latin typeface="Comic Sans MS" pitchFamily="66" charset="0"/>
              </a:rPr>
              <a:t>Kawana</a:t>
            </a:r>
            <a:r>
              <a:rPr lang="en-US" sz="2000" dirty="0" smtClean="0">
                <a:latin typeface="Comic Sans MS" pitchFamily="66" charset="0"/>
              </a:rPr>
              <a:t> Springs has a gravel bottom.  Steelhead trout could spawn here, with enough water. </a:t>
            </a:r>
            <a:endParaRPr lang="en-US" sz="2000" dirty="0">
              <a:latin typeface="Comic Sans MS" pitchFamily="66" charset="0"/>
            </a:endParaRPr>
          </a:p>
        </p:txBody>
      </p:sp>
      <p:pic>
        <p:nvPicPr>
          <p:cNvPr id="6" name="Picture Placeholder 5" descr="KS spawning gravel.JPG"/>
          <p:cNvPicPr>
            <a:picLocks noGrp="1" noChangeAspect="1"/>
          </p:cNvPicPr>
          <p:nvPr>
            <p:ph type="pic" idx="1"/>
          </p:nvPr>
        </p:nvPicPr>
        <p:blipFill>
          <a:blip r:embed="rId2" cstate="print"/>
          <a:srcRect t="21857" b="21857"/>
          <a:stretch>
            <a:fillRect/>
          </a:stretch>
        </p:blipFill>
        <p:spPr>
          <a:xfrm>
            <a:off x="914400" y="381000"/>
            <a:ext cx="7086600" cy="531495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0" y="5943600"/>
            <a:ext cx="8001000" cy="685800"/>
          </a:xfrm>
        </p:spPr>
        <p:txBody>
          <a:bodyPr/>
          <a:lstStyle/>
          <a:p>
            <a:r>
              <a:rPr lang="en-US" sz="2000" dirty="0" smtClean="0">
                <a:latin typeface="Comic Sans MS" pitchFamily="66" charset="0"/>
              </a:rPr>
              <a:t>Upper Kawana Springs has a fairly good riparian zone.  In the summer, these trees will shade the water and keep it cool. </a:t>
            </a:r>
            <a:endParaRPr lang="en-US" sz="2000" dirty="0">
              <a:latin typeface="Comic Sans MS" pitchFamily="66" charset="0"/>
            </a:endParaRPr>
          </a:p>
        </p:txBody>
      </p:sp>
      <p:pic>
        <p:nvPicPr>
          <p:cNvPr id="6" name="Picture Placeholder 5" descr="KS Riparian.JPG"/>
          <p:cNvPicPr>
            <a:picLocks noGrp="1" noChangeAspect="1"/>
          </p:cNvPicPr>
          <p:nvPr>
            <p:ph type="pic" idx="1"/>
          </p:nvPr>
        </p:nvPicPr>
        <p:blipFill>
          <a:blip r:embed="rId2" cstate="print"/>
          <a:srcRect/>
          <a:stretch>
            <a:fillRect/>
          </a:stretch>
        </p:blipFill>
        <p:spPr>
          <a:xfrm>
            <a:off x="1143000" y="381000"/>
            <a:ext cx="7010400" cy="525780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1055</TotalTime>
  <Words>847</Words>
  <Application>Microsoft Office PowerPoint</Application>
  <PresentationFormat>On-screen Show (4:3)</PresentationFormat>
  <Paragraphs>51</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Default Design</vt:lpstr>
      <vt:lpstr>A Tour of Colgan Creek  From the Headwaters to the Laguna de Santa Rosa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  The steam flows through neighborhoods, past homes, schools, shopping malls, industry and parks.     It flows under Highway 101 and under city streets.    Many sections of the stream are in concrete channels.  The sections without concrete are unnaturally straight.   The stream bottom is mostly sand and fine silt, with some pieces of broken concrete.      </vt:lpstr>
      <vt:lpstr>Slide 26</vt:lpstr>
      <vt:lpstr>Slide 27</vt:lpstr>
      <vt:lpstr>Slide 28</vt:lpstr>
      <vt:lpstr>Slide 29</vt:lpstr>
      <vt:lpstr>Slide 30</vt:lpstr>
      <vt:lpstr>Slide 31</vt:lpstr>
      <vt:lpstr>Slide 32</vt:lpstr>
      <vt:lpstr>Slide 33</vt:lpstr>
      <vt:lpstr>Slide 34</vt:lpstr>
      <vt:lpstr>Slide 35</vt:lpstr>
      <vt:lpstr>Slide 36</vt:lpstr>
      <vt:lpstr>The Lower Section of Colgan Creek</vt:lpstr>
      <vt:lpstr>Slide 38</vt:lpstr>
      <vt:lpstr>Slide 39</vt:lpstr>
      <vt:lpstr>Slide 40</vt:lpstr>
      <vt:lpstr>Slide 41</vt:lpstr>
      <vt:lpstr>Slide 42</vt:lpstr>
    </vt:vector>
  </TitlesOfParts>
  <Company>KA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Pat Higgins</dc:creator>
  <cp:lastModifiedBy>Diane Higgins</cp:lastModifiedBy>
  <cp:revision>80</cp:revision>
  <dcterms:created xsi:type="dcterms:W3CDTF">2013-09-09T23:41:09Z</dcterms:created>
  <dcterms:modified xsi:type="dcterms:W3CDTF">2015-06-02T01:31:39Z</dcterms:modified>
</cp:coreProperties>
</file>